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91" r:id="rId2"/>
    <p:sldId id="392" r:id="rId3"/>
    <p:sldId id="266" r:id="rId4"/>
    <p:sldId id="5947" r:id="rId5"/>
    <p:sldId id="5956" r:id="rId6"/>
    <p:sldId id="406" r:id="rId7"/>
    <p:sldId id="5959" r:id="rId8"/>
    <p:sldId id="5951" r:id="rId9"/>
    <p:sldId id="5961" r:id="rId10"/>
    <p:sldId id="5962" r:id="rId11"/>
    <p:sldId id="5963" r:id="rId12"/>
    <p:sldId id="5939" r:id="rId13"/>
    <p:sldId id="5960" r:id="rId14"/>
    <p:sldId id="5957" r:id="rId15"/>
    <p:sldId id="417" r:id="rId16"/>
    <p:sldId id="405" r:id="rId17"/>
    <p:sldId id="5937" r:id="rId18"/>
    <p:sldId id="5958" r:id="rId19"/>
    <p:sldId id="5955" r:id="rId20"/>
    <p:sldId id="5964"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748F32-2252-5A64-AC91-96F9E94C4D37}" name="RLL Attorney" initials="l" userId="RLL Attorney"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sorterViewPr>
    <p:cViewPr>
      <p:scale>
        <a:sx n="100" d="100"/>
        <a:sy n="100" d="100"/>
      </p:scale>
      <p:origin x="0" y="-13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7DFAC99-EE22-4CBE-844E-3A15FEDB6799}" type="datetimeFigureOut">
              <a:rPr lang="en-US" smtClean="0"/>
              <a:t>8/20/2024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BAE4779-DD8F-4D88-8B21-C6C84ED6618F}" type="slidenum">
              <a:rPr lang="en-US" smtClean="0"/>
              <a:t>‹#›</a:t>
            </a:fld>
            <a:endParaRPr lang="en-US" dirty="0"/>
          </a:p>
        </p:txBody>
      </p:sp>
    </p:spTree>
    <p:extLst>
      <p:ext uri="{BB962C8B-B14F-4D97-AF65-F5344CB8AC3E}">
        <p14:creationId xmlns:p14="http://schemas.microsoft.com/office/powerpoint/2010/main" val="40202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2309A5-1518-49B2-AFF7-D65E0A8EDF98}" type="slidenum">
              <a:rPr lang="en-US" smtClean="0"/>
              <a:t>7</a:t>
            </a:fld>
            <a:endParaRPr lang="en-US" dirty="0"/>
          </a:p>
        </p:txBody>
      </p:sp>
    </p:spTree>
    <p:extLst>
      <p:ext uri="{BB962C8B-B14F-4D97-AF65-F5344CB8AC3E}">
        <p14:creationId xmlns:p14="http://schemas.microsoft.com/office/powerpoint/2010/main" val="110260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2309A5-1518-49B2-AFF7-D65E0A8EDF98}" type="slidenum">
              <a:rPr lang="en-US" smtClean="0"/>
              <a:t>13</a:t>
            </a:fld>
            <a:endParaRPr lang="en-US" dirty="0"/>
          </a:p>
        </p:txBody>
      </p:sp>
    </p:spTree>
    <p:extLst>
      <p:ext uri="{BB962C8B-B14F-4D97-AF65-F5344CB8AC3E}">
        <p14:creationId xmlns:p14="http://schemas.microsoft.com/office/powerpoint/2010/main" val="309415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AE4779-DD8F-4D88-8B21-C6C84ED6618F}" type="slidenum">
              <a:rPr lang="en-US" smtClean="0"/>
              <a:t>15</a:t>
            </a:fld>
            <a:endParaRPr lang="en-US" dirty="0"/>
          </a:p>
        </p:txBody>
      </p:sp>
    </p:spTree>
    <p:extLst>
      <p:ext uri="{BB962C8B-B14F-4D97-AF65-F5344CB8AC3E}">
        <p14:creationId xmlns:p14="http://schemas.microsoft.com/office/powerpoint/2010/main" val="4010674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112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3309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50751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613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76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72667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54224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714773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5939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86799D-8AD6-4D86-A793-AF08187117BC}" type="slidenum">
              <a:rPr lang="en-US" smtClean="0"/>
              <a:t>‹#›</a:t>
            </a:fld>
            <a:endParaRPr lang="en-US" dirty="0"/>
          </a:p>
        </p:txBody>
      </p:sp>
    </p:spTree>
    <p:extLst>
      <p:ext uri="{BB962C8B-B14F-4D97-AF65-F5344CB8AC3E}">
        <p14:creationId xmlns:p14="http://schemas.microsoft.com/office/powerpoint/2010/main" val="39558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4248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B29CEC-6F27-471F-99DC-6A288311E728}" type="datetimeFigureOut">
              <a:rPr lang="en-US" smtClean="0"/>
              <a:t>8/20/2024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786799D-8AD6-4D86-A793-AF08187117B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885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ade@law-rll.com" TargetMode="External"/><Relationship Id="rId2" Type="http://schemas.openxmlformats.org/officeDocument/2006/relationships/hyperlink" Target="mailto:tobrien-Heinzen@law-rll.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2.ed.gov/about/offices/list/ocr/docs/t9-final-rule-factsheet.pdf" TargetMode="External"/><Relationship Id="rId2" Type="http://schemas.openxmlformats.org/officeDocument/2006/relationships/hyperlink" Target="https://www2.ed.gov/about/offices/list/ocr/docs/t9-unofficial-final-rule-2024.pdf" TargetMode="External"/><Relationship Id="rId1" Type="http://schemas.openxmlformats.org/officeDocument/2006/relationships/slideLayout" Target="../slideLayouts/slideLayout2.xml"/><Relationship Id="rId5" Type="http://schemas.openxmlformats.org/officeDocument/2006/relationships/hyperlink" Target="https://www2.ed.gov/about/offices/list/ocr/docs/resource-nondiscrimination-policies.pdfhttps:/www2.ed.gov/about/offices/list/ocr/docs/resource-nondiscrimination-policies.pdf" TargetMode="External"/><Relationship Id="rId4" Type="http://schemas.openxmlformats.org/officeDocument/2006/relationships/hyperlink" Target="https://www2.ed.gov/about/offices/list/ocr/docs/t9-final-rule-summary.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077" y="1417320"/>
            <a:ext cx="10058400" cy="2291978"/>
          </a:xfrm>
        </p:spPr>
        <p:txBody>
          <a:bodyPr>
            <a:normAutofit fontScale="90000"/>
          </a:bodyPr>
          <a:lstStyle/>
          <a:p>
            <a:pPr algn="ctr"/>
            <a:br>
              <a:rPr lang="en-US" sz="6000" dirty="0"/>
            </a:br>
            <a:br>
              <a:rPr lang="en-US" sz="6000" dirty="0"/>
            </a:br>
            <a:br>
              <a:rPr lang="en-US" sz="6000" dirty="0"/>
            </a:br>
            <a:br>
              <a:rPr lang="en-US" sz="6000" dirty="0"/>
            </a:br>
            <a:r>
              <a:rPr lang="en-US" sz="9800" b="1" dirty="0">
                <a:solidFill>
                  <a:srgbClr val="000000"/>
                </a:solidFill>
                <a:latin typeface="+mn-lt"/>
              </a:rPr>
              <a:t>T</a:t>
            </a:r>
            <a:r>
              <a:rPr lang="en-US" sz="9800" b="1" dirty="0">
                <a:solidFill>
                  <a:srgbClr val="000000"/>
                </a:solidFill>
                <a:effectLst/>
                <a:latin typeface="+mn-lt"/>
                <a:ea typeface="Aptos" panose="020B0004020202020204" pitchFamily="34" charset="0"/>
              </a:rPr>
              <a:t>itle IX Training </a:t>
            </a:r>
            <a:br>
              <a:rPr lang="en-US" sz="7300" b="1" dirty="0">
                <a:solidFill>
                  <a:srgbClr val="000000"/>
                </a:solidFill>
                <a:effectLst/>
                <a:latin typeface="+mn-lt"/>
                <a:ea typeface="Aptos" panose="020B0004020202020204" pitchFamily="34" charset="0"/>
              </a:rPr>
            </a:br>
            <a:r>
              <a:rPr lang="en-US" sz="6000" b="1" dirty="0">
                <a:solidFill>
                  <a:srgbClr val="000000"/>
                </a:solidFill>
                <a:effectLst/>
                <a:latin typeface="+mn-lt"/>
                <a:ea typeface="Aptos" panose="020B0004020202020204" pitchFamily="34" charset="0"/>
              </a:rPr>
              <a:t>All Employees-2024 Regulations</a:t>
            </a:r>
            <a:endParaRPr lang="en-US" sz="4900" b="1" dirty="0">
              <a:latin typeface="+mn-lt"/>
            </a:endParaRPr>
          </a:p>
        </p:txBody>
      </p:sp>
      <p:sp>
        <p:nvSpPr>
          <p:cNvPr id="3" name="Subtitle 2"/>
          <p:cNvSpPr>
            <a:spLocks noGrp="1"/>
          </p:cNvSpPr>
          <p:nvPr>
            <p:ph type="subTitle" idx="1"/>
          </p:nvPr>
        </p:nvSpPr>
        <p:spPr>
          <a:xfrm>
            <a:off x="1100051" y="4293704"/>
            <a:ext cx="10058400" cy="1819059"/>
          </a:xfrm>
        </p:spPr>
        <p:txBody>
          <a:bodyPr>
            <a:normAutofit fontScale="70000" lnSpcReduction="20000"/>
          </a:bodyPr>
          <a:lstStyle/>
          <a:p>
            <a:pPr>
              <a:spcBef>
                <a:spcPts val="0"/>
              </a:spcBef>
              <a:spcAft>
                <a:spcPts val="0"/>
              </a:spcAft>
            </a:pPr>
            <a:endParaRPr lang="en-US" sz="1800" b="1" dirty="0"/>
          </a:p>
          <a:p>
            <a:pPr>
              <a:spcBef>
                <a:spcPts val="0"/>
              </a:spcBef>
              <a:spcAft>
                <a:spcPts val="0"/>
              </a:spcAft>
            </a:pPr>
            <a:r>
              <a:rPr lang="en-US" sz="2600" b="1" cap="none" dirty="0">
                <a:solidFill>
                  <a:schemeClr val="tx1"/>
                </a:solidFill>
                <a:latin typeface="+mn-lt"/>
              </a:rPr>
              <a:t>Renning Lewis &amp; Lacy Attorneys:</a:t>
            </a:r>
          </a:p>
          <a:p>
            <a:pPr>
              <a:spcBef>
                <a:spcPts val="0"/>
              </a:spcBef>
              <a:spcAft>
                <a:spcPts val="0"/>
              </a:spcAft>
            </a:pPr>
            <a:endParaRPr lang="en-US" sz="2600" b="1" cap="none" dirty="0">
              <a:solidFill>
                <a:schemeClr val="tx1"/>
              </a:solidFill>
              <a:latin typeface="+mn-lt"/>
            </a:endParaRPr>
          </a:p>
          <a:p>
            <a:pPr>
              <a:spcBef>
                <a:spcPts val="0"/>
              </a:spcBef>
              <a:spcAft>
                <a:spcPts val="0"/>
              </a:spcAft>
            </a:pPr>
            <a:r>
              <a:rPr lang="en-US" sz="2600" b="1" cap="none" dirty="0">
                <a:solidFill>
                  <a:schemeClr val="tx1"/>
                </a:solidFill>
                <a:latin typeface="+mn-lt"/>
              </a:rPr>
              <a:t>Tess O’Brien-Heinzen (</a:t>
            </a:r>
            <a:r>
              <a:rPr lang="en-US" sz="2600" b="1" cap="none" dirty="0">
                <a:solidFill>
                  <a:schemeClr val="tx1"/>
                </a:solidFill>
                <a:latin typeface="+mn-lt"/>
                <a:hlinkClick r:id="rId2"/>
              </a:rPr>
              <a:t>tobrien-Heinzen@law-rll.com</a:t>
            </a:r>
            <a:r>
              <a:rPr lang="en-US" sz="2600" b="1" cap="none" dirty="0">
                <a:solidFill>
                  <a:schemeClr val="tx1"/>
                </a:solidFill>
                <a:latin typeface="+mn-lt"/>
              </a:rPr>
              <a:t>)</a:t>
            </a:r>
          </a:p>
          <a:p>
            <a:pPr>
              <a:spcBef>
                <a:spcPts val="0"/>
              </a:spcBef>
              <a:spcAft>
                <a:spcPts val="0"/>
              </a:spcAft>
            </a:pPr>
            <a:r>
              <a:rPr lang="en-US" sz="2600" b="1" cap="none" dirty="0">
                <a:solidFill>
                  <a:schemeClr val="tx1"/>
                </a:solidFill>
                <a:latin typeface="+mn-lt"/>
              </a:rPr>
              <a:t>Chad Wade (</a:t>
            </a:r>
            <a:r>
              <a:rPr lang="en-US" sz="2600" b="1" cap="none" dirty="0">
                <a:solidFill>
                  <a:schemeClr val="tx1"/>
                </a:solidFill>
                <a:latin typeface="+mn-lt"/>
                <a:hlinkClick r:id="rId3"/>
              </a:rPr>
              <a:t>cwade@law-rll.com</a:t>
            </a:r>
            <a:r>
              <a:rPr lang="en-US" sz="2600" b="1" cap="none" dirty="0">
                <a:solidFill>
                  <a:schemeClr val="tx1"/>
                </a:solidFill>
                <a:latin typeface="+mn-lt"/>
              </a:rPr>
              <a:t>)</a:t>
            </a:r>
          </a:p>
          <a:p>
            <a:pPr>
              <a:spcBef>
                <a:spcPts val="0"/>
              </a:spcBef>
              <a:spcAft>
                <a:spcPts val="0"/>
              </a:spcAft>
            </a:pPr>
            <a:r>
              <a:rPr lang="en-US" sz="2600" b="1" cap="none" dirty="0">
                <a:solidFill>
                  <a:schemeClr val="tx1"/>
                </a:solidFill>
                <a:latin typeface="+mn-lt"/>
              </a:rPr>
              <a:t>Alana Leffler (aleffler@law-rll.com)</a:t>
            </a:r>
          </a:p>
          <a:p>
            <a:pPr>
              <a:spcBef>
                <a:spcPts val="0"/>
              </a:spcBef>
              <a:spcAft>
                <a:spcPts val="0"/>
              </a:spcAft>
            </a:pPr>
            <a:r>
              <a:rPr lang="en-US" sz="2200" cap="none" dirty="0">
                <a:solidFill>
                  <a:schemeClr val="tx1"/>
                </a:solidFill>
                <a:latin typeface="+mn-lt"/>
              </a:rPr>
              <a:t>	</a:t>
            </a:r>
            <a:br>
              <a:rPr lang="en-US" sz="2300" cap="none" dirty="0"/>
            </a:br>
            <a:endParaRPr lang="en-US" sz="2300" cap="none" dirty="0"/>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lgn="ctr">
              <a:lnSpc>
                <a:spcPct val="107000"/>
              </a:lnSpc>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Copyright © Renning, Lewis &amp; Lacy, s.c. 2024</a:t>
            </a:r>
            <a:endParaRPr lang="en-US" sz="900" dirty="0">
              <a:solidFill>
                <a:schemeClr val="tx1">
                  <a:lumMod val="65000"/>
                  <a:lumOff val="35000"/>
                </a:schemeClr>
              </a:solidFill>
              <a:latin typeface="Times New Roman" panose="02020603050405020304" pitchFamily="18" charset="0"/>
              <a:ea typeface="Times New Roman" panose="02020603050405020304" pitchFamily="18" charset="0"/>
            </a:endParaRPr>
          </a:p>
          <a:p>
            <a:pPr algn="ctr">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All rights reserved</a:t>
            </a:r>
            <a:r>
              <a:rPr lang="en-US" sz="1400" b="1" dirty="0">
                <a:solidFill>
                  <a:schemeClr val="tx1">
                    <a:lumMod val="65000"/>
                    <a:lumOff val="35000"/>
                  </a:schemeClr>
                </a:solidFill>
                <a:latin typeface="Times New Roman" panose="02020603050405020304" pitchFamily="18" charset="0"/>
                <a:ea typeface="Times New Roman" panose="02020603050405020304" pitchFamily="18" charset="0"/>
              </a:rPr>
              <a:t>.</a:t>
            </a:r>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spcBef>
                <a:spcPts val="0"/>
              </a:spcBef>
              <a:spcAft>
                <a:spcPts val="0"/>
              </a:spcAft>
            </a:pPr>
            <a:endParaRPr lang="en-US" sz="2300" dirty="0"/>
          </a:p>
          <a:p>
            <a:endParaRPr lang="en-US" dirty="0"/>
          </a:p>
          <a:p>
            <a:endParaRPr lang="en-US" dirty="0"/>
          </a:p>
        </p:txBody>
      </p:sp>
      <p:pic>
        <p:nvPicPr>
          <p:cNvPr id="6" name="Picture 5">
            <a:extLst>
              <a:ext uri="{FF2B5EF4-FFF2-40B4-BE49-F238E27FC236}">
                <a16:creationId xmlns:a16="http://schemas.microsoft.com/office/drawing/2014/main" id="{4292E9DC-79AC-4DF8-948B-1B00D8AEFAC4}"/>
              </a:ext>
            </a:extLst>
          </p:cNvPr>
          <p:cNvPicPr>
            <a:picLocks noChangeAspect="1"/>
          </p:cNvPicPr>
          <p:nvPr/>
        </p:nvPicPr>
        <p:blipFill>
          <a:blip r:embed="rId4"/>
          <a:stretch>
            <a:fillRect/>
          </a:stretch>
        </p:blipFill>
        <p:spPr>
          <a:xfrm>
            <a:off x="9177663" y="4455621"/>
            <a:ext cx="1914286" cy="1657143"/>
          </a:xfrm>
          <a:prstGeom prst="rect">
            <a:avLst/>
          </a:prstGeom>
        </p:spPr>
      </p:pic>
    </p:spTree>
    <p:extLst>
      <p:ext uri="{BB962C8B-B14F-4D97-AF65-F5344CB8AC3E}">
        <p14:creationId xmlns:p14="http://schemas.microsoft.com/office/powerpoint/2010/main" val="2012435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06616-D168-16BF-B642-95BFE5996391}"/>
              </a:ext>
            </a:extLst>
          </p:cNvPr>
          <p:cNvSpPr>
            <a:spLocks noGrp="1"/>
          </p:cNvSpPr>
          <p:nvPr>
            <p:ph type="title"/>
          </p:nvPr>
        </p:nvSpPr>
        <p:spPr/>
        <p:txBody>
          <a:bodyPr/>
          <a:lstStyle/>
          <a:p>
            <a:pPr algn="ctr"/>
            <a:r>
              <a:rPr lang="en-US" b="1" dirty="0">
                <a:latin typeface="+mn-lt"/>
              </a:rPr>
              <a:t>Sex Based Harassment</a:t>
            </a:r>
            <a:br>
              <a:rPr lang="en-US" b="1" dirty="0">
                <a:latin typeface="+mn-lt"/>
              </a:rPr>
            </a:br>
            <a:r>
              <a:rPr lang="en-US" b="1" dirty="0">
                <a:latin typeface="+mn-lt"/>
              </a:rPr>
              <a:t>Factors to Consider </a:t>
            </a:r>
          </a:p>
        </p:txBody>
      </p:sp>
      <p:sp>
        <p:nvSpPr>
          <p:cNvPr id="3" name="Content Placeholder 2">
            <a:extLst>
              <a:ext uri="{FF2B5EF4-FFF2-40B4-BE49-F238E27FC236}">
                <a16:creationId xmlns:a16="http://schemas.microsoft.com/office/drawing/2014/main" id="{2D40268C-15C6-06B2-2503-353B5494B479}"/>
              </a:ext>
            </a:extLst>
          </p:cNvPr>
          <p:cNvSpPr>
            <a:spLocks noGrp="1"/>
          </p:cNvSpPr>
          <p:nvPr>
            <p:ph idx="1"/>
          </p:nvPr>
        </p:nvSpPr>
        <p:spPr/>
        <p:txBody>
          <a:bodyPr/>
          <a:lstStyle/>
          <a:p>
            <a:pPr>
              <a:buFont typeface="Wingdings" panose="05000000000000000000" pitchFamily="2" charset="2"/>
              <a:buChar char="§"/>
            </a:pPr>
            <a:r>
              <a:rPr lang="en-US" sz="2800" dirty="0">
                <a:solidFill>
                  <a:schemeClr val="tx1"/>
                </a:solidFill>
              </a:rPr>
              <a:t>Degree to which the conduct affects the individual’s ability to access the educational program.</a:t>
            </a:r>
          </a:p>
          <a:p>
            <a:pPr>
              <a:buFont typeface="Wingdings" panose="05000000000000000000" pitchFamily="2" charset="2"/>
              <a:buChar char="§"/>
            </a:pPr>
            <a:r>
              <a:rPr lang="en-US" sz="2800" dirty="0">
                <a:solidFill>
                  <a:schemeClr val="tx1"/>
                </a:solidFill>
              </a:rPr>
              <a:t>The type, frequency and duration of the conduct.</a:t>
            </a:r>
          </a:p>
          <a:p>
            <a:pPr>
              <a:buFont typeface="Wingdings" panose="05000000000000000000" pitchFamily="2" charset="2"/>
              <a:buChar char="§"/>
            </a:pPr>
            <a:r>
              <a:rPr lang="en-US" sz="2800" dirty="0">
                <a:solidFill>
                  <a:schemeClr val="tx1"/>
                </a:solidFill>
              </a:rPr>
              <a:t>Parties ages, roles within the district, previous interactions.</a:t>
            </a:r>
          </a:p>
          <a:p>
            <a:pPr>
              <a:buFont typeface="Wingdings" panose="05000000000000000000" pitchFamily="2" charset="2"/>
              <a:buChar char="§"/>
            </a:pPr>
            <a:r>
              <a:rPr lang="en-US" sz="2800" dirty="0">
                <a:solidFill>
                  <a:schemeClr val="tx1"/>
                </a:solidFill>
              </a:rPr>
              <a:t>Location and context of conduct.</a:t>
            </a:r>
          </a:p>
          <a:p>
            <a:pPr>
              <a:buFont typeface="Wingdings" panose="05000000000000000000" pitchFamily="2" charset="2"/>
              <a:buChar char="§"/>
            </a:pPr>
            <a:r>
              <a:rPr lang="en-US" sz="2800" dirty="0">
                <a:solidFill>
                  <a:schemeClr val="tx1"/>
                </a:solidFill>
              </a:rPr>
              <a:t>Other sex-based harassment in the program.</a:t>
            </a:r>
          </a:p>
          <a:p>
            <a:endParaRPr lang="en-US" dirty="0"/>
          </a:p>
        </p:txBody>
      </p:sp>
    </p:spTree>
    <p:extLst>
      <p:ext uri="{BB962C8B-B14F-4D97-AF65-F5344CB8AC3E}">
        <p14:creationId xmlns:p14="http://schemas.microsoft.com/office/powerpoint/2010/main" val="3363809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C8972-3591-582A-49CC-170976A46B2E}"/>
              </a:ext>
            </a:extLst>
          </p:cNvPr>
          <p:cNvSpPr>
            <a:spLocks noGrp="1"/>
          </p:cNvSpPr>
          <p:nvPr>
            <p:ph type="title"/>
          </p:nvPr>
        </p:nvSpPr>
        <p:spPr/>
        <p:txBody>
          <a:bodyPr>
            <a:normAutofit/>
          </a:bodyPr>
          <a:lstStyle/>
          <a:p>
            <a:pPr algn="ctr"/>
            <a:r>
              <a:rPr lang="en-US" sz="5400" b="1" dirty="0">
                <a:latin typeface="+mn-lt"/>
              </a:rPr>
              <a:t>Scenarios</a:t>
            </a:r>
          </a:p>
        </p:txBody>
      </p:sp>
      <p:sp>
        <p:nvSpPr>
          <p:cNvPr id="3" name="Content Placeholder 2">
            <a:extLst>
              <a:ext uri="{FF2B5EF4-FFF2-40B4-BE49-F238E27FC236}">
                <a16:creationId xmlns:a16="http://schemas.microsoft.com/office/drawing/2014/main" id="{96E04793-D711-E951-1781-726D7A6FE177}"/>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dirty="0"/>
              <a:t> Male coach. </a:t>
            </a:r>
          </a:p>
          <a:p>
            <a:pPr lvl="1">
              <a:buFont typeface="Wingdings" panose="05000000000000000000" pitchFamily="2" charset="2"/>
              <a:buChar char="§"/>
            </a:pPr>
            <a:r>
              <a:rPr lang="en-US" dirty="0"/>
              <a:t>Tells sexually charged jokes around male and female athletes.</a:t>
            </a:r>
          </a:p>
          <a:p>
            <a:pPr lvl="1">
              <a:buFont typeface="Wingdings" panose="05000000000000000000" pitchFamily="2" charset="2"/>
              <a:buChar char="§"/>
            </a:pPr>
            <a:r>
              <a:rPr lang="en-US" dirty="0"/>
              <a:t>Comments on what students are wearing, specifically how tight, feminine, short things are.  </a:t>
            </a:r>
          </a:p>
          <a:p>
            <a:pPr lvl="1">
              <a:buFont typeface="Wingdings" panose="05000000000000000000" pitchFamily="2" charset="2"/>
              <a:buChar char="§"/>
            </a:pPr>
            <a:r>
              <a:rPr lang="en-US" dirty="0"/>
              <a:t>Asks athletes intrusive questions about their dating life.  Boyfriends/girlfriends/intimacy.</a:t>
            </a:r>
          </a:p>
          <a:p>
            <a:pPr marL="251460" indent="-342900">
              <a:buFont typeface="Wingdings" panose="05000000000000000000" pitchFamily="2" charset="2"/>
              <a:buChar char="§"/>
            </a:pPr>
            <a:r>
              <a:rPr lang="en-US" dirty="0"/>
              <a:t>Teacher has a student teacher.</a:t>
            </a:r>
          </a:p>
          <a:p>
            <a:pPr marL="544068" lvl="1" indent="-342900">
              <a:buFont typeface="Wingdings" panose="05000000000000000000" pitchFamily="2" charset="2"/>
              <a:buChar char="§"/>
            </a:pPr>
            <a:r>
              <a:rPr lang="en-US" dirty="0"/>
              <a:t>Comments on teacher’s appearance and clothing.</a:t>
            </a:r>
          </a:p>
          <a:p>
            <a:pPr marL="544068" lvl="1" indent="-342900">
              <a:buFont typeface="Wingdings" panose="05000000000000000000" pitchFamily="2" charset="2"/>
              <a:buChar char="§"/>
            </a:pPr>
            <a:r>
              <a:rPr lang="en-US" dirty="0"/>
              <a:t>Asks about relationship with husband/wife.</a:t>
            </a:r>
          </a:p>
          <a:p>
            <a:pPr marL="544068" lvl="1" indent="-342900">
              <a:buFont typeface="Wingdings" panose="05000000000000000000" pitchFamily="2" charset="2"/>
              <a:buChar char="§"/>
            </a:pPr>
            <a:r>
              <a:rPr lang="en-US" dirty="0"/>
              <a:t>Calls/texts them on weekends on personal cell.</a:t>
            </a:r>
          </a:p>
          <a:p>
            <a:pPr marL="544068" lvl="1" indent="-342900">
              <a:buFont typeface="Wingdings" panose="05000000000000000000" pitchFamily="2" charset="2"/>
              <a:buChar char="§"/>
            </a:pPr>
            <a:r>
              <a:rPr lang="en-US" dirty="0"/>
              <a:t>Says things like, “if I were only a little younger, I’d try and date you.” </a:t>
            </a:r>
          </a:p>
          <a:p>
            <a:pPr marL="544068" lvl="1" indent="-342900">
              <a:buFont typeface="Wingdings" panose="05000000000000000000" pitchFamily="2" charset="2"/>
              <a:buChar char="§"/>
            </a:pPr>
            <a:r>
              <a:rPr lang="en-US" dirty="0"/>
              <a:t>Discusses personal life with spouse.</a:t>
            </a:r>
          </a:p>
          <a:p>
            <a:pPr>
              <a:buFont typeface="Wingdings" panose="05000000000000000000" pitchFamily="2" charset="2"/>
              <a:buChar char="§"/>
            </a:pPr>
            <a:r>
              <a:rPr lang="en-US" dirty="0"/>
              <a:t>Employees are out at happy hour after professional development.</a:t>
            </a:r>
          </a:p>
          <a:p>
            <a:pPr lvl="1">
              <a:buFont typeface="Wingdings" panose="05000000000000000000" pitchFamily="2" charset="2"/>
              <a:buChar char="§"/>
            </a:pPr>
            <a:r>
              <a:rPr lang="en-US" dirty="0"/>
              <a:t>Male employee comments on the other employee’s chest following childbirth.</a:t>
            </a:r>
          </a:p>
          <a:p>
            <a:pPr lvl="1">
              <a:buFont typeface="Wingdings" panose="05000000000000000000" pitchFamily="2" charset="2"/>
              <a:buChar char="§"/>
            </a:pPr>
            <a:r>
              <a:rPr lang="en-US" dirty="0"/>
              <a:t>Asks the female employee if she breastfeeds.</a:t>
            </a:r>
          </a:p>
          <a:p>
            <a:pPr lvl="1">
              <a:buFont typeface="Wingdings" panose="05000000000000000000" pitchFamily="2" charset="2"/>
              <a:buChar char="§"/>
            </a:pPr>
            <a:r>
              <a:rPr lang="en-US" dirty="0"/>
              <a:t>Uses crude language when talking about it.</a:t>
            </a:r>
          </a:p>
          <a:p>
            <a:pPr marL="544068" lvl="1" indent="-342900">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587789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Pregnancy Discrimination</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p:txBody>
          <a:bodyPr>
            <a:noAutofit/>
          </a:bodyPr>
          <a:lstStyle/>
          <a:p>
            <a:pPr algn="l">
              <a:buFont typeface="Wingdings" panose="05000000000000000000" pitchFamily="2" charset="2"/>
              <a:buChar char="§"/>
            </a:pPr>
            <a:r>
              <a:rPr lang="en-US" sz="1600" i="0" u="none" strike="noStrike" baseline="0" dirty="0"/>
              <a:t>Prohibits districts from </a:t>
            </a:r>
            <a:r>
              <a:rPr lang="en-US" sz="1600" b="0" i="0" u="none" strike="noStrike" baseline="0" dirty="0">
                <a:solidFill>
                  <a:srgbClr val="000000"/>
                </a:solidFill>
              </a:rPr>
              <a:t>treating students, employees, or applicants differently based on sex in connection with parental, family, or marital status. </a:t>
            </a:r>
            <a:endParaRPr lang="en-US" sz="1600" dirty="0">
              <a:solidFill>
                <a:srgbClr val="000000"/>
              </a:solidFill>
            </a:endParaRPr>
          </a:p>
          <a:p>
            <a:pPr algn="l">
              <a:buFont typeface="Wingdings" panose="05000000000000000000" pitchFamily="2" charset="2"/>
              <a:buChar char="§"/>
            </a:pPr>
            <a:r>
              <a:rPr lang="en-US" sz="1600" b="0" i="0" u="none" strike="noStrike" baseline="0" dirty="0">
                <a:solidFill>
                  <a:srgbClr val="000000"/>
                </a:solidFill>
              </a:rPr>
              <a:t>Prohibits discrimination against students, employees, or applicants, based on pregnancy or related conditions, and requires recipients to take actions to prevent sex discrimination and ensure equal access to the recipient’s education program or activity, such as by providing reasonable modifications for students, reasonable break time for lactation for employees, and lactation space for students and employees.</a:t>
            </a:r>
          </a:p>
          <a:p>
            <a:pPr algn="l">
              <a:buFont typeface="Wingdings" panose="05000000000000000000" pitchFamily="2" charset="2"/>
              <a:buChar char="§"/>
            </a:pPr>
            <a:r>
              <a:rPr lang="en-US" sz="1600" b="0" i="0" u="none" strike="noStrike" baseline="0" dirty="0">
                <a:solidFill>
                  <a:srgbClr val="000000"/>
                </a:solidFill>
              </a:rPr>
              <a:t>Prohibits schools from requiring documentation from students to obtain reasonable modifications or other actions unless such documentation is necessary and reasonable. 	</a:t>
            </a:r>
          </a:p>
          <a:p>
            <a:pPr algn="l">
              <a:buFont typeface="Wingdings" panose="05000000000000000000" pitchFamily="2" charset="2"/>
              <a:buChar char="§"/>
            </a:pPr>
            <a:r>
              <a:rPr lang="en-US" sz="1600" i="0" u="none" strike="noStrike" baseline="0" dirty="0"/>
              <a:t>Pregnancy or related conditions </a:t>
            </a:r>
            <a:r>
              <a:rPr lang="en-US" sz="1600" b="0" i="0" u="none" strike="noStrike" baseline="0" dirty="0"/>
              <a:t>means:</a:t>
            </a:r>
          </a:p>
          <a:p>
            <a:pPr marL="521208" lvl="1" indent="-228600">
              <a:buFont typeface="Wingdings" panose="05000000000000000000" pitchFamily="2" charset="2"/>
              <a:buChar char="§"/>
            </a:pPr>
            <a:r>
              <a:rPr lang="en-US" sz="1600" b="0" i="0" u="none" strike="noStrike" baseline="0" dirty="0"/>
              <a:t>pregnancy, childbirth, termination of pregnancy, or lactation;</a:t>
            </a:r>
          </a:p>
          <a:p>
            <a:pPr marL="521208" lvl="1" indent="-228600">
              <a:buFont typeface="Wingdings" panose="05000000000000000000" pitchFamily="2" charset="2"/>
              <a:buChar char="§"/>
            </a:pPr>
            <a:r>
              <a:rPr lang="en-US" sz="1600" b="0" i="0" u="none" strike="noStrike" baseline="0" dirty="0"/>
              <a:t>medical conditions related to pregnancy, childbirth, termination of pregnancy, or lactation; or</a:t>
            </a:r>
          </a:p>
          <a:p>
            <a:pPr marL="521208" lvl="1" indent="-228600">
              <a:buFont typeface="Wingdings" panose="05000000000000000000" pitchFamily="2" charset="2"/>
              <a:buChar char="§"/>
            </a:pPr>
            <a:r>
              <a:rPr lang="en-US" sz="1600" b="0" i="0" u="none" strike="noStrike" baseline="0" dirty="0"/>
              <a:t>recovery from pregnancy, childbirth, termination of pregnancy, lactation, or related medical conditions.</a:t>
            </a:r>
          </a:p>
          <a:p>
            <a:pPr marL="228600" indent="-228600">
              <a:buFont typeface="Wingdings" panose="05000000000000000000" pitchFamily="2" charset="2"/>
              <a:buChar char="§"/>
            </a:pPr>
            <a:r>
              <a:rPr lang="en-US" sz="1600" dirty="0"/>
              <a:t>Title IX requirements related to pregnancy vary depending on whether the individual is a student or an employee. </a:t>
            </a:r>
          </a:p>
        </p:txBody>
      </p:sp>
    </p:spTree>
    <p:extLst>
      <p:ext uri="{BB962C8B-B14F-4D97-AF65-F5344CB8AC3E}">
        <p14:creationId xmlns:p14="http://schemas.microsoft.com/office/powerpoint/2010/main" val="392937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Autofit/>
          </a:bodyPr>
          <a:lstStyle/>
          <a:p>
            <a:pPr algn="ctr"/>
            <a:r>
              <a:rPr lang="en-US" b="1" dirty="0">
                <a:latin typeface="+mn-lt"/>
              </a:rPr>
              <a:t>2024 Title IX Regulations</a:t>
            </a:r>
            <a:br>
              <a:rPr lang="en-US" b="1" dirty="0">
                <a:latin typeface="+mn-lt"/>
              </a:rPr>
            </a:br>
            <a:r>
              <a:rPr lang="en-US" b="1" dirty="0">
                <a:latin typeface="+mn-lt"/>
              </a:rPr>
              <a:t>Pregnancy or Related Conditions</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a:xfrm>
            <a:off x="1097280" y="1845734"/>
            <a:ext cx="10058400" cy="4433146"/>
          </a:xfrm>
        </p:spPr>
        <p:txBody>
          <a:bodyPr>
            <a:noAutofit/>
          </a:bodyPr>
          <a:lstStyle/>
          <a:p>
            <a:pPr marL="233363" indent="-233363" algn="l">
              <a:buFont typeface="Wingdings" panose="05000000000000000000" pitchFamily="2" charset="2"/>
              <a:buChar char="§"/>
            </a:pPr>
            <a:r>
              <a:rPr lang="en-US" sz="2800" dirty="0">
                <a:solidFill>
                  <a:srgbClr val="000000"/>
                </a:solidFill>
              </a:rPr>
              <a:t>Students</a:t>
            </a:r>
            <a:endParaRPr lang="en-US" sz="2800" b="0" i="0" u="none" strike="noStrike" baseline="0" dirty="0">
              <a:solidFill>
                <a:srgbClr val="000000"/>
              </a:solidFill>
            </a:endParaRPr>
          </a:p>
          <a:p>
            <a:pPr marL="457200" lvl="1" indent="-223838">
              <a:buFont typeface="Wingdings" panose="05000000000000000000" pitchFamily="2" charset="2"/>
              <a:buChar char="§"/>
            </a:pPr>
            <a:r>
              <a:rPr lang="en-US" sz="2000" b="0" i="0" u="none" strike="noStrike" baseline="0" dirty="0">
                <a:solidFill>
                  <a:srgbClr val="000000"/>
                </a:solidFill>
              </a:rPr>
              <a:t>Inform students of District obligations including modifications to program, allowing access to separate and comparable program, allowing voluntary leave of absence.</a:t>
            </a:r>
          </a:p>
          <a:p>
            <a:pPr marL="457200" lvl="1" indent="-223838">
              <a:buFont typeface="Wingdings" panose="05000000000000000000" pitchFamily="2" charset="2"/>
              <a:buChar char="§"/>
            </a:pPr>
            <a:r>
              <a:rPr lang="en-US" sz="2000" b="0" i="0" u="none" strike="noStrike" baseline="0" dirty="0">
                <a:solidFill>
                  <a:srgbClr val="000000"/>
                </a:solidFill>
              </a:rPr>
              <a:t>Provide reasonable accommodations and modifications for students and lactation space for students.</a:t>
            </a:r>
          </a:p>
          <a:p>
            <a:pPr marL="457200" lvl="1" indent="-223838">
              <a:buFont typeface="Wingdings" panose="05000000000000000000" pitchFamily="2" charset="2"/>
              <a:buChar char="§"/>
            </a:pPr>
            <a:r>
              <a:rPr lang="en-US" sz="2000" b="0" i="0" u="none" strike="noStrike" baseline="0" dirty="0">
                <a:solidFill>
                  <a:srgbClr val="000000"/>
                </a:solidFill>
              </a:rPr>
              <a:t>Prohibits schools from requiring documentation from students to obtain reasonable modifications or other actions unless such documentation is necessary and reasonable. </a:t>
            </a:r>
          </a:p>
          <a:p>
            <a:pPr marL="233363" indent="-233363" algn="l">
              <a:buFont typeface="Wingdings" panose="05000000000000000000" pitchFamily="2" charset="2"/>
              <a:buChar char="§"/>
            </a:pPr>
            <a:r>
              <a:rPr lang="en-US" sz="2800" dirty="0">
                <a:solidFill>
                  <a:srgbClr val="000000"/>
                </a:solidFill>
              </a:rPr>
              <a:t>Employees</a:t>
            </a:r>
            <a:endParaRPr lang="en-US" sz="2800" b="0" i="0" u="none" strike="noStrike" baseline="0" dirty="0">
              <a:solidFill>
                <a:srgbClr val="000000"/>
              </a:solidFill>
            </a:endParaRPr>
          </a:p>
          <a:p>
            <a:pPr lvl="1">
              <a:buFont typeface="Wingdings" panose="05000000000000000000" pitchFamily="2" charset="2"/>
              <a:buChar char="§"/>
            </a:pPr>
            <a:r>
              <a:rPr lang="en-US" sz="2000" dirty="0">
                <a:solidFill>
                  <a:srgbClr val="000000"/>
                </a:solidFill>
                <a:effectLst/>
                <a:ea typeface="Aptos" panose="020B0004020202020204" pitchFamily="34" charset="0"/>
              </a:rPr>
              <a:t>Requires districts to treat pregnancy or related conditions of employees as any other temporary medical conditions for all job-related purposes, including commencement, duration, and extensions of leave; payment of disability income; accrual of seniority and any other benefit or service; and reinstatement; and under any fringe benefit offered to employees by virtue of employment.</a:t>
            </a:r>
          </a:p>
        </p:txBody>
      </p:sp>
    </p:spTree>
    <p:extLst>
      <p:ext uri="{BB962C8B-B14F-4D97-AF65-F5344CB8AC3E}">
        <p14:creationId xmlns:p14="http://schemas.microsoft.com/office/powerpoint/2010/main" val="134095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79552-5602-61DB-24BE-2BC4EB7C38AF}"/>
              </a:ext>
            </a:extLst>
          </p:cNvPr>
          <p:cNvSpPr>
            <a:spLocks noGrp="1"/>
          </p:cNvSpPr>
          <p:nvPr>
            <p:ph type="title"/>
          </p:nvPr>
        </p:nvSpPr>
        <p:spPr/>
        <p:txBody>
          <a:bodyPr/>
          <a:lstStyle/>
          <a:p>
            <a:pPr algn="ctr"/>
            <a:r>
              <a:rPr lang="en-US" b="1" dirty="0">
                <a:latin typeface="+mn-lt"/>
              </a:rPr>
              <a:t>DUTY OF ALL EMPLOYEES TO REPORT</a:t>
            </a:r>
            <a:br>
              <a:rPr lang="en-US" b="1" dirty="0">
                <a:latin typeface="+mn-lt"/>
              </a:rPr>
            </a:br>
            <a:r>
              <a:rPr lang="en-US" b="1" dirty="0">
                <a:latin typeface="+mn-lt"/>
              </a:rPr>
              <a:t>Student Pregnancy</a:t>
            </a:r>
            <a:endParaRPr lang="en-US" dirty="0">
              <a:latin typeface="+mn-lt"/>
            </a:endParaRPr>
          </a:p>
        </p:txBody>
      </p:sp>
      <p:sp>
        <p:nvSpPr>
          <p:cNvPr id="3" name="Content Placeholder 2">
            <a:extLst>
              <a:ext uri="{FF2B5EF4-FFF2-40B4-BE49-F238E27FC236}">
                <a16:creationId xmlns:a16="http://schemas.microsoft.com/office/drawing/2014/main" id="{E92AA5CB-E2CB-91E7-812D-F1B851201F32}"/>
              </a:ext>
            </a:extLst>
          </p:cNvPr>
          <p:cNvSpPr>
            <a:spLocks noGrp="1"/>
          </p:cNvSpPr>
          <p:nvPr>
            <p:ph idx="1"/>
          </p:nvPr>
        </p:nvSpPr>
        <p:spPr/>
        <p:txBody>
          <a:bodyPr/>
          <a:lstStyle/>
          <a:p>
            <a:pPr>
              <a:buFont typeface="Wingdings" panose="05000000000000000000" pitchFamily="2" charset="2"/>
              <a:buChar char="§"/>
            </a:pPr>
            <a:r>
              <a:rPr lang="en-US" sz="2400" dirty="0"/>
              <a:t>When student or person who has the legal right to act on behalf of the student, informs an employee of the student’s pregnancy or related conditions, the employee must:</a:t>
            </a:r>
          </a:p>
          <a:p>
            <a:pPr lvl="1">
              <a:buFont typeface="Wingdings" panose="05000000000000000000" pitchFamily="2" charset="2"/>
              <a:buChar char="§"/>
            </a:pPr>
            <a:r>
              <a:rPr lang="en-US" sz="2400" dirty="0"/>
              <a:t>Promptly provide the person with the Title IX Coordinator’s contact information and inform the person that the Title IX Coordinator can coordinate specific actions to prevent sex discrimination and ensure the student’s equal access to the district’s education program or activity.</a:t>
            </a:r>
          </a:p>
          <a:p>
            <a:pPr lvl="1">
              <a:buFont typeface="Wingdings" panose="05000000000000000000" pitchFamily="2" charset="2"/>
              <a:buChar char="§"/>
            </a:pPr>
            <a:r>
              <a:rPr lang="en-US" sz="2400" dirty="0"/>
              <a:t>The only exception is if the employee reasonably believes that the Title IX coordinator has been notified.</a:t>
            </a:r>
          </a:p>
          <a:p>
            <a:endParaRPr lang="en-US" dirty="0"/>
          </a:p>
        </p:txBody>
      </p:sp>
    </p:spTree>
    <p:extLst>
      <p:ext uri="{BB962C8B-B14F-4D97-AF65-F5344CB8AC3E}">
        <p14:creationId xmlns:p14="http://schemas.microsoft.com/office/powerpoint/2010/main" val="273941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59AC-03CA-DBE8-1724-25AE3C965592}"/>
              </a:ext>
            </a:extLst>
          </p:cNvPr>
          <p:cNvSpPr>
            <a:spLocks noGrp="1"/>
          </p:cNvSpPr>
          <p:nvPr>
            <p:ph type="title"/>
          </p:nvPr>
        </p:nvSpPr>
        <p:spPr>
          <a:xfrm>
            <a:off x="1097280" y="286603"/>
            <a:ext cx="10058400" cy="1450757"/>
          </a:xfrm>
        </p:spPr>
        <p:txBody>
          <a:bodyPr>
            <a:noAutofit/>
          </a:bodyPr>
          <a:lstStyle/>
          <a:p>
            <a:pPr algn="ctr"/>
            <a:br>
              <a:rPr lang="en-US" sz="4400" dirty="0">
                <a:latin typeface="+mn-lt"/>
              </a:rPr>
            </a:b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3D0A5315-73AC-BC24-0CF1-659E10B8A456}"/>
              </a:ext>
            </a:extLst>
          </p:cNvPr>
          <p:cNvSpPr>
            <a:spLocks noGrp="1"/>
          </p:cNvSpPr>
          <p:nvPr>
            <p:ph idx="1"/>
          </p:nvPr>
        </p:nvSpPr>
        <p:spPr>
          <a:xfrm>
            <a:off x="1097280" y="1845733"/>
            <a:ext cx="10058400" cy="4183591"/>
          </a:xfrm>
        </p:spPr>
        <p:txBody>
          <a:bodyPr>
            <a:normAutofit/>
          </a:bodyPr>
          <a:lstStyle/>
          <a:p>
            <a:pPr marL="228600" indent="-228600">
              <a:buFont typeface="Wingdings" panose="05000000000000000000" pitchFamily="2" charset="2"/>
              <a:buChar char="§"/>
            </a:pPr>
            <a:r>
              <a:rPr lang="en-US" sz="2800" dirty="0"/>
              <a:t>Definition of Complainant</a:t>
            </a:r>
          </a:p>
          <a:p>
            <a:pPr marL="457200" lvl="1" indent="-228600">
              <a:spcBef>
                <a:spcPts val="1200"/>
              </a:spcBef>
              <a:buFont typeface="Wingdings" panose="05000000000000000000" pitchFamily="2" charset="2"/>
              <a:buChar char="§"/>
            </a:pPr>
            <a:r>
              <a:rPr lang="en-US" sz="2000" dirty="0"/>
              <a:t>Student or employee who is alleged to have been subjected to conduct that could constitute sex discrimination or </a:t>
            </a:r>
          </a:p>
          <a:p>
            <a:pPr marL="457200" lvl="1" indent="-228600">
              <a:spcBef>
                <a:spcPts val="1200"/>
              </a:spcBef>
              <a:buFont typeface="Wingdings" panose="05000000000000000000" pitchFamily="2" charset="2"/>
              <a:buChar char="§"/>
            </a:pPr>
            <a:r>
              <a:rPr lang="en-US" sz="2000" dirty="0"/>
              <a:t>A person other than a student or employee allegedly subjected to the same conduct and who was participating or trying to participate in district’s program at time of conduct (</a:t>
            </a:r>
            <a:r>
              <a:rPr lang="en-US" sz="2000" i="1" dirty="0"/>
              <a:t>i.e., current or former student or employee or applicant</a:t>
            </a:r>
            <a:r>
              <a:rPr lang="en-US" sz="2000" dirty="0"/>
              <a:t>).</a:t>
            </a:r>
          </a:p>
          <a:p>
            <a:pPr marL="164592" indent="-228600">
              <a:buFont typeface="Wingdings" panose="05000000000000000000" pitchFamily="2" charset="2"/>
              <a:buChar char="§"/>
            </a:pPr>
            <a:r>
              <a:rPr lang="en-US" sz="2800" dirty="0"/>
              <a:t>Definition of Complaint</a:t>
            </a:r>
          </a:p>
          <a:p>
            <a:pPr marL="457200" lvl="1" indent="-228600">
              <a:buFont typeface="Wingdings" panose="05000000000000000000" pitchFamily="2" charset="2"/>
              <a:buChar char="§"/>
            </a:pPr>
            <a:r>
              <a:rPr lang="en-US" sz="2000" dirty="0"/>
              <a:t>A “complaint” is a request that objectively can be understood as a request to investigate and make a determination about alleged discrimination under Title IX.</a:t>
            </a:r>
          </a:p>
          <a:p>
            <a:pPr marL="457200" lvl="1" indent="-228600">
              <a:buFont typeface="Wingdings" panose="05000000000000000000" pitchFamily="2" charset="2"/>
              <a:buChar char="§"/>
            </a:pPr>
            <a:r>
              <a:rPr lang="en-US" sz="2000" dirty="0"/>
              <a:t>A complaint may be oral or written</a:t>
            </a:r>
          </a:p>
        </p:txBody>
      </p:sp>
    </p:spTree>
    <p:extLst>
      <p:ext uri="{BB962C8B-B14F-4D97-AF65-F5344CB8AC3E}">
        <p14:creationId xmlns:p14="http://schemas.microsoft.com/office/powerpoint/2010/main" val="263595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389B-5073-2108-0406-90352A86BDF6}"/>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Scope of Conduct/Complainants</a:t>
            </a:r>
          </a:p>
        </p:txBody>
      </p:sp>
      <p:sp>
        <p:nvSpPr>
          <p:cNvPr id="3" name="Content Placeholder 2">
            <a:extLst>
              <a:ext uri="{FF2B5EF4-FFF2-40B4-BE49-F238E27FC236}">
                <a16:creationId xmlns:a16="http://schemas.microsoft.com/office/drawing/2014/main" id="{9EDD8878-6282-E074-B03E-97DCF3F9CFDA}"/>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800" dirty="0"/>
              <a:t>Districts have an obligation to address sex-based hostile environment harassment even when some conduct alleged to be contributing to the hostile environment occurred outside the District’s education program or activity or outside the US.</a:t>
            </a:r>
          </a:p>
          <a:p>
            <a:pPr marL="228600" indent="-228600">
              <a:buFont typeface="Wingdings" panose="05000000000000000000" pitchFamily="2" charset="2"/>
              <a:buChar char="§"/>
            </a:pPr>
            <a:r>
              <a:rPr lang="en-US" sz="2800" dirty="0"/>
              <a:t>Former students and employees as well as others attempting to participate in a district’s program or activities at the time of the conduct may bring a complaint for sex-based harassment.</a:t>
            </a:r>
          </a:p>
          <a:p>
            <a:pPr marL="228600" indent="-228600">
              <a:buFont typeface="Wingdings" panose="05000000000000000000" pitchFamily="2" charset="2"/>
              <a:buChar char="§"/>
            </a:pPr>
            <a:r>
              <a:rPr lang="en-US" sz="2800" dirty="0"/>
              <a:t>Any individual may file a complaint for other forms of sex discrimination.</a:t>
            </a:r>
          </a:p>
        </p:txBody>
      </p:sp>
    </p:spTree>
    <p:extLst>
      <p:ext uri="{BB962C8B-B14F-4D97-AF65-F5344CB8AC3E}">
        <p14:creationId xmlns:p14="http://schemas.microsoft.com/office/powerpoint/2010/main" val="2650194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FF75-C61C-4B3C-023E-2E113FC9802B}"/>
              </a:ext>
            </a:extLst>
          </p:cNvPr>
          <p:cNvSpPr>
            <a:spLocks noGrp="1"/>
          </p:cNvSpPr>
          <p:nvPr>
            <p:ph type="title"/>
          </p:nvPr>
        </p:nvSpPr>
        <p:spPr/>
        <p:txBody>
          <a:bodyPr>
            <a:normAutofit/>
          </a:bodyPr>
          <a:lstStyle/>
          <a:p>
            <a:pPr algn="ct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AA214C5E-4762-B1E2-780C-88373420F5B8}"/>
              </a:ext>
            </a:extLst>
          </p:cNvPr>
          <p:cNvSpPr>
            <a:spLocks noGrp="1"/>
          </p:cNvSpPr>
          <p:nvPr>
            <p:ph idx="1"/>
          </p:nvPr>
        </p:nvSpPr>
        <p:spPr/>
        <p:txBody>
          <a:bodyPr>
            <a:normAutofit/>
          </a:bodyPr>
          <a:lstStyle/>
          <a:p>
            <a:pPr marL="228600" indent="-228600">
              <a:spcBef>
                <a:spcPts val="0"/>
              </a:spcBef>
              <a:spcAft>
                <a:spcPts val="0"/>
              </a:spcAft>
              <a:buFont typeface="Wingdings" panose="05000000000000000000" pitchFamily="2" charset="2"/>
              <a:buChar char="§"/>
            </a:pPr>
            <a:r>
              <a:rPr lang="en-US" sz="2800" dirty="0"/>
              <a:t>Treat complainants and respondents equitably</a:t>
            </a:r>
          </a:p>
          <a:p>
            <a:pPr marL="228600" indent="-228600">
              <a:spcBef>
                <a:spcPts val="0"/>
              </a:spcBef>
              <a:spcAft>
                <a:spcPts val="0"/>
              </a:spcAft>
              <a:buFont typeface="Wingdings" panose="05000000000000000000" pitchFamily="2" charset="2"/>
              <a:buChar char="§"/>
            </a:pPr>
            <a:r>
              <a:rPr lang="en-US" sz="2800" dirty="0"/>
              <a:t>Ensure supportive measures</a:t>
            </a:r>
          </a:p>
          <a:p>
            <a:pPr marL="228600" indent="-228600">
              <a:spcBef>
                <a:spcPts val="0"/>
              </a:spcBef>
              <a:spcAft>
                <a:spcPts val="0"/>
              </a:spcAft>
              <a:buFont typeface="Wingdings" panose="05000000000000000000" pitchFamily="2" charset="2"/>
              <a:buChar char="§"/>
            </a:pPr>
            <a:r>
              <a:rPr lang="en-US" sz="2800" dirty="0"/>
              <a:t>Protect the privacy of parties and witnesses</a:t>
            </a:r>
          </a:p>
          <a:p>
            <a:pPr marL="228600" indent="-228600">
              <a:spcBef>
                <a:spcPts val="0"/>
              </a:spcBef>
              <a:spcAft>
                <a:spcPts val="0"/>
              </a:spcAft>
              <a:buFont typeface="Wingdings" panose="05000000000000000000" pitchFamily="2" charset="2"/>
              <a:buChar char="§"/>
            </a:pPr>
            <a:r>
              <a:rPr lang="en-US" sz="2800" dirty="0"/>
              <a:t>Establish reasonable timeframe (mandatory waiting periods have been eliminated)</a:t>
            </a:r>
          </a:p>
          <a:p>
            <a:pPr marL="228600" indent="-228600">
              <a:spcBef>
                <a:spcPts val="0"/>
              </a:spcBef>
              <a:spcAft>
                <a:spcPts val="0"/>
              </a:spcAft>
              <a:buFont typeface="Wingdings" panose="05000000000000000000" pitchFamily="2" charset="2"/>
              <a:buChar char="§"/>
            </a:pPr>
            <a:r>
              <a:rPr lang="en-US" sz="2800" dirty="0"/>
              <a:t>Emergency Removal in certain circumstances</a:t>
            </a:r>
          </a:p>
          <a:p>
            <a:pPr marL="457200" lvl="1" indent="-228600">
              <a:spcBef>
                <a:spcPts val="0"/>
              </a:spcBef>
              <a:spcAft>
                <a:spcPts val="0"/>
              </a:spcAft>
              <a:buFont typeface="Wingdings" panose="05000000000000000000" pitchFamily="2" charset="2"/>
              <a:buChar char="§"/>
            </a:pPr>
            <a:r>
              <a:rPr lang="en-US" sz="2800" dirty="0"/>
              <a:t>Evaluation – dismiss or investigate/consolidate</a:t>
            </a:r>
          </a:p>
          <a:p>
            <a:pPr marL="457200" lvl="1" indent="-228600">
              <a:spcBef>
                <a:spcPts val="0"/>
              </a:spcBef>
              <a:spcAft>
                <a:spcPts val="0"/>
              </a:spcAft>
              <a:buFont typeface="Wingdings" panose="05000000000000000000" pitchFamily="2" charset="2"/>
              <a:buChar char="§"/>
            </a:pPr>
            <a:r>
              <a:rPr lang="en-US" sz="2800" dirty="0"/>
              <a:t>Investigation</a:t>
            </a:r>
          </a:p>
          <a:p>
            <a:pPr marL="457200" lvl="1" indent="-228600">
              <a:spcBef>
                <a:spcPts val="0"/>
              </a:spcBef>
              <a:spcAft>
                <a:spcPts val="0"/>
              </a:spcAft>
              <a:buFont typeface="Wingdings" panose="05000000000000000000" pitchFamily="2" charset="2"/>
              <a:buChar char="§"/>
            </a:pPr>
            <a:r>
              <a:rPr lang="en-US" sz="2800" dirty="0"/>
              <a:t>Determination</a:t>
            </a:r>
          </a:p>
          <a:p>
            <a:pPr marL="457200" lvl="1" indent="-228600">
              <a:spcBef>
                <a:spcPts val="0"/>
              </a:spcBef>
              <a:spcAft>
                <a:spcPts val="0"/>
              </a:spcAft>
              <a:buFont typeface="Wingdings" panose="05000000000000000000" pitchFamily="2" charset="2"/>
              <a:buChar char="§"/>
            </a:pPr>
            <a:r>
              <a:rPr lang="en-US" sz="2800" dirty="0"/>
              <a:t>Appeal (if offered)</a:t>
            </a:r>
          </a:p>
          <a:p>
            <a:pPr marL="0" indent="0">
              <a:buNone/>
            </a:pPr>
            <a:endParaRPr lang="en-US" dirty="0"/>
          </a:p>
        </p:txBody>
      </p:sp>
    </p:spTree>
    <p:extLst>
      <p:ext uri="{BB962C8B-B14F-4D97-AF65-F5344CB8AC3E}">
        <p14:creationId xmlns:p14="http://schemas.microsoft.com/office/powerpoint/2010/main" val="1044756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72C23-C611-3472-A215-E3B651657622}"/>
              </a:ext>
            </a:extLst>
          </p:cNvPr>
          <p:cNvSpPr>
            <a:spLocks noGrp="1"/>
          </p:cNvSpPr>
          <p:nvPr>
            <p:ph type="title"/>
          </p:nvPr>
        </p:nvSpPr>
        <p:spPr/>
        <p:txBody>
          <a:bodyPr>
            <a:noAutofit/>
          </a:bodyPr>
          <a:lstStyle/>
          <a:p>
            <a:pPr algn="ctr"/>
            <a:br>
              <a:rPr lang="en-US" b="1" dirty="0"/>
            </a:br>
            <a:r>
              <a:rPr lang="en-US" b="1" dirty="0">
                <a:latin typeface="+mn-lt"/>
              </a:rPr>
              <a:t>DUTY OF ALL EMPLOYEES TO RECEIVE TRAINING</a:t>
            </a:r>
            <a:endParaRPr lang="en-US" dirty="0">
              <a:latin typeface="+mn-lt"/>
            </a:endParaRPr>
          </a:p>
        </p:txBody>
      </p:sp>
      <p:sp>
        <p:nvSpPr>
          <p:cNvPr id="3" name="Content Placeholder 2">
            <a:extLst>
              <a:ext uri="{FF2B5EF4-FFF2-40B4-BE49-F238E27FC236}">
                <a16:creationId xmlns:a16="http://schemas.microsoft.com/office/drawing/2014/main" id="{305208AA-2DC5-2A7B-E5E7-EC24404670EC}"/>
              </a:ext>
            </a:extLst>
          </p:cNvPr>
          <p:cNvSpPr>
            <a:spLocks noGrp="1"/>
          </p:cNvSpPr>
          <p:nvPr>
            <p:ph idx="1"/>
          </p:nvPr>
        </p:nvSpPr>
        <p:spPr/>
        <p:txBody>
          <a:bodyPr>
            <a:normAutofit/>
          </a:bodyPr>
          <a:lstStyle/>
          <a:p>
            <a:pPr>
              <a:buFont typeface="Wingdings" panose="05000000000000000000" pitchFamily="2" charset="2"/>
              <a:buChar char="§"/>
            </a:pPr>
            <a:r>
              <a:rPr lang="en-US" sz="2800" dirty="0"/>
              <a:t>Receive annual training on Title IX.</a:t>
            </a:r>
          </a:p>
          <a:p>
            <a:pPr marL="457200" lvl="1" indent="-228600">
              <a:buFont typeface="Wingdings" panose="05000000000000000000" pitchFamily="2" charset="2"/>
              <a:buChar char="§"/>
            </a:pPr>
            <a:r>
              <a:rPr lang="en-US" sz="2800" dirty="0"/>
              <a:t>District’s obligation to address sex discrimination;</a:t>
            </a:r>
          </a:p>
          <a:p>
            <a:pPr marL="457200" lvl="1" indent="-228600">
              <a:buFont typeface="Wingdings" panose="05000000000000000000" pitchFamily="2" charset="2"/>
              <a:buChar char="§"/>
            </a:pPr>
            <a:r>
              <a:rPr lang="en-US" sz="2800" dirty="0"/>
              <a:t>Scope of conduct that constitutes sex discrimination including definition of sex-based harassment, notification and information requirements.</a:t>
            </a:r>
          </a:p>
          <a:p>
            <a:pPr>
              <a:buFont typeface="Wingdings" panose="05000000000000000000" pitchFamily="2" charset="2"/>
              <a:buChar char="§"/>
            </a:pPr>
            <a:r>
              <a:rPr lang="en-US" sz="2800" dirty="0"/>
              <a:t>If employee assumes new role (e.g., becomes investigator or decision-maker), employee must be trained promptly and without delay.</a:t>
            </a:r>
          </a:p>
          <a:p>
            <a:pPr marL="0" indent="0">
              <a:buNone/>
            </a:pPr>
            <a:endParaRPr lang="en-US" sz="2800" dirty="0"/>
          </a:p>
          <a:p>
            <a:endParaRPr lang="en-US" sz="3200" dirty="0"/>
          </a:p>
          <a:p>
            <a:endParaRPr lang="en-US" dirty="0"/>
          </a:p>
        </p:txBody>
      </p:sp>
    </p:spTree>
    <p:extLst>
      <p:ext uri="{BB962C8B-B14F-4D97-AF65-F5344CB8AC3E}">
        <p14:creationId xmlns:p14="http://schemas.microsoft.com/office/powerpoint/2010/main" val="1154120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009B-F917-EA73-48F4-080EBE6F23C4}"/>
              </a:ext>
            </a:extLst>
          </p:cNvPr>
          <p:cNvSpPr>
            <a:spLocks noGrp="1"/>
          </p:cNvSpPr>
          <p:nvPr>
            <p:ph type="title"/>
          </p:nvPr>
        </p:nvSpPr>
        <p:spPr/>
        <p:txBody>
          <a:bodyPr/>
          <a:lstStyle/>
          <a:p>
            <a:pPr algn="ctr"/>
            <a:r>
              <a:rPr lang="en-US" b="1" dirty="0">
                <a:latin typeface="+mn-lt"/>
              </a:rPr>
              <a:t>Title IX Resources</a:t>
            </a:r>
            <a:br>
              <a:rPr lang="en-US" b="1" dirty="0">
                <a:latin typeface="+mn-lt"/>
              </a:rPr>
            </a:br>
            <a:r>
              <a:rPr lang="en-US" b="1" dirty="0">
                <a:latin typeface="+mn-lt"/>
              </a:rPr>
              <a:t>U.S. Department of Education</a:t>
            </a:r>
            <a:endParaRPr lang="en-US" dirty="0"/>
          </a:p>
        </p:txBody>
      </p:sp>
      <p:sp>
        <p:nvSpPr>
          <p:cNvPr id="3" name="Content Placeholder 2">
            <a:extLst>
              <a:ext uri="{FF2B5EF4-FFF2-40B4-BE49-F238E27FC236}">
                <a16:creationId xmlns:a16="http://schemas.microsoft.com/office/drawing/2014/main" id="{D60D03FE-A505-B103-7A84-27864AE9631C}"/>
              </a:ext>
            </a:extLst>
          </p:cNvPr>
          <p:cNvSpPr>
            <a:spLocks noGrp="1"/>
          </p:cNvSpPr>
          <p:nvPr>
            <p:ph idx="1"/>
          </p:nvPr>
        </p:nvSpPr>
        <p:spPr/>
        <p:txBody>
          <a:bodyPr/>
          <a:lstStyle/>
          <a:p>
            <a:pPr>
              <a:buFont typeface="Arial" panose="020B0604020202020204" pitchFamily="34" charset="0"/>
              <a:buChar char="•"/>
            </a:pPr>
            <a:r>
              <a:rPr lang="en-US" dirty="0">
                <a:solidFill>
                  <a:srgbClr val="6EAC1C"/>
                </a:solidFill>
                <a:hlinkClick r:id="rId2">
                  <a:extLst>
                    <a:ext uri="{A12FA001-AC4F-418D-AE19-62706E023703}">
                      <ahyp:hlinkClr xmlns:ahyp="http://schemas.microsoft.com/office/drawing/2018/hyperlinkcolor" val="tx"/>
                    </a:ext>
                  </a:extLst>
                </a:hlinkClick>
              </a:rPr>
              <a:t>https://ww w2.ed.gov/about/offices/list/ocr/docs/t9-unofficial-final-rule-2024.pdf</a:t>
            </a:r>
            <a:r>
              <a:rPr lang="en-US" dirty="0">
                <a:solidFill>
                  <a:srgbClr val="6EAC1C"/>
                </a:solidFill>
              </a:rPr>
              <a:t> (unofficial regulations)</a:t>
            </a:r>
          </a:p>
          <a:p>
            <a:pPr>
              <a:buFont typeface="Arial" panose="020B0604020202020204" pitchFamily="34" charset="0"/>
              <a:buChar char="•"/>
            </a:pPr>
            <a:r>
              <a:rPr lang="en-US" dirty="0">
                <a:hlinkClick r:id="rId3"/>
              </a:rPr>
              <a:t>https://www2.ed.gov/about/offices/list/ocr/docs/t9-final-rule-factsheet.pdf</a:t>
            </a:r>
            <a:r>
              <a:rPr lang="en-US" dirty="0">
                <a:solidFill>
                  <a:srgbClr val="6EAC1C"/>
                </a:solidFill>
              </a:rPr>
              <a:t> (fact sheet)</a:t>
            </a:r>
          </a:p>
          <a:p>
            <a:pPr>
              <a:buFont typeface="Arial" panose="020B0604020202020204" pitchFamily="34" charset="0"/>
              <a:buChar char="•"/>
            </a:pPr>
            <a:r>
              <a:rPr lang="en-US" dirty="0">
                <a:hlinkClick r:id="rId4"/>
              </a:rPr>
              <a:t>https://www2.ed.gov/about/offices/list/ocr/docs/t9-final-rule-summary.pdf</a:t>
            </a:r>
            <a:r>
              <a:rPr lang="en-US" dirty="0">
                <a:solidFill>
                  <a:srgbClr val="6EAC1C"/>
                </a:solidFill>
              </a:rPr>
              <a:t> (summary sheet)</a:t>
            </a:r>
          </a:p>
          <a:p>
            <a:pPr>
              <a:buFont typeface="Arial" panose="020B0604020202020204" pitchFamily="34" charset="0"/>
              <a:buChar char="•"/>
            </a:pPr>
            <a:r>
              <a:rPr lang="en-US" dirty="0">
                <a:hlinkClick r:id="rId5"/>
              </a:rPr>
              <a:t>https://www2.ed.gov/about/offices/list/ocr/docs/resource-nondiscrimination-policies.pdfhttps://www2.ed.gov/about/offices/list/ocr/docs/resource-nondiscrimination-policies.pdf</a:t>
            </a:r>
            <a:r>
              <a:rPr lang="en-US" dirty="0">
                <a:solidFill>
                  <a:srgbClr val="6EAC1C"/>
                </a:solidFill>
              </a:rPr>
              <a:t> (resource for drafting policy)</a:t>
            </a:r>
            <a:endParaRPr lang="en-US" dirty="0"/>
          </a:p>
        </p:txBody>
      </p:sp>
    </p:spTree>
    <p:extLst>
      <p:ext uri="{BB962C8B-B14F-4D97-AF65-F5344CB8AC3E}">
        <p14:creationId xmlns:p14="http://schemas.microsoft.com/office/powerpoint/2010/main" val="262044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3200" dirty="0"/>
              <a:t>Effective Date - August 1, 2024</a:t>
            </a:r>
          </a:p>
          <a:p>
            <a:pPr marL="457200" lvl="1" indent="-228600">
              <a:buFont typeface="Wingdings" panose="05000000000000000000" pitchFamily="2" charset="2"/>
              <a:buChar char="§"/>
            </a:pPr>
            <a:r>
              <a:rPr lang="en-US" sz="3200" dirty="0"/>
              <a:t>2024 regulations apply to conduct on or after August 1</a:t>
            </a:r>
          </a:p>
          <a:p>
            <a:pPr marL="457200" lvl="1" indent="-228600">
              <a:buFont typeface="Wingdings" panose="05000000000000000000" pitchFamily="2" charset="2"/>
              <a:buChar char="§"/>
            </a:pPr>
            <a:r>
              <a:rPr lang="en-US" sz="3200" dirty="0"/>
              <a:t>2020 regulations apply to conduct before August 1</a:t>
            </a:r>
          </a:p>
          <a:p>
            <a:pPr marL="228600" lvl="1" indent="0">
              <a:buNone/>
            </a:pPr>
            <a:endParaRPr lang="en-US" sz="3200" dirty="0"/>
          </a:p>
        </p:txBody>
      </p:sp>
    </p:spTree>
    <p:extLst>
      <p:ext uri="{BB962C8B-B14F-4D97-AF65-F5344CB8AC3E}">
        <p14:creationId xmlns:p14="http://schemas.microsoft.com/office/powerpoint/2010/main" val="171272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DA1237-5104-6E0E-831F-D10C068DC0A3}"/>
              </a:ext>
            </a:extLst>
          </p:cNvPr>
          <p:cNvSpPr>
            <a:spLocks noGrp="1"/>
          </p:cNvSpPr>
          <p:nvPr>
            <p:ph type="title"/>
          </p:nvPr>
        </p:nvSpPr>
        <p:spPr/>
        <p:txBody>
          <a:bodyPr>
            <a:normAutofit/>
          </a:bodyPr>
          <a:lstStyle/>
          <a:p>
            <a:pPr algn="ctr"/>
            <a:r>
              <a:rPr lang="en-US" sz="6600" b="1" dirty="0">
                <a:latin typeface="+mn-lt"/>
              </a:rPr>
              <a:t>Thank You!</a:t>
            </a:r>
          </a:p>
        </p:txBody>
      </p:sp>
    </p:spTree>
    <p:extLst>
      <p:ext uri="{BB962C8B-B14F-4D97-AF65-F5344CB8AC3E}">
        <p14:creationId xmlns:p14="http://schemas.microsoft.com/office/powerpoint/2010/main" val="7305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913862"/>
            <a:ext cx="10129290" cy="751488"/>
          </a:xfrm>
          <a:prstGeom prst="rect">
            <a:avLst/>
          </a:prstGeom>
        </p:spPr>
        <p:txBody>
          <a:bodyPr vert="horz" wrap="square" lIns="0" tIns="12700" rIns="0" bIns="0" rtlCol="0">
            <a:spAutoFit/>
          </a:bodyPr>
          <a:lstStyle/>
          <a:p>
            <a:pPr marL="12700" algn="ctr">
              <a:lnSpc>
                <a:spcPct val="100000"/>
              </a:lnSpc>
              <a:spcBef>
                <a:spcPts val="100"/>
              </a:spcBef>
            </a:pPr>
            <a:r>
              <a:rPr lang="en-US" sz="4800" b="1" u="none" spc="-80" dirty="0">
                <a:solidFill>
                  <a:srgbClr val="404040"/>
                </a:solidFill>
                <a:latin typeface="+mn-lt"/>
              </a:rPr>
              <a:t>Title IX Overview - </a:t>
            </a:r>
            <a:r>
              <a:rPr sz="4800" b="1" u="none" spc="-80" dirty="0">
                <a:solidFill>
                  <a:srgbClr val="404040"/>
                </a:solidFill>
                <a:latin typeface="+mn-lt"/>
              </a:rPr>
              <a:t>S</a:t>
            </a:r>
            <a:r>
              <a:rPr sz="4800" b="1" u="none" spc="-140" dirty="0">
                <a:solidFill>
                  <a:srgbClr val="404040"/>
                </a:solidFill>
                <a:latin typeface="+mn-lt"/>
              </a:rPr>
              <a:t>ta</a:t>
            </a:r>
            <a:r>
              <a:rPr sz="4800" b="1" u="none" spc="-80" dirty="0">
                <a:solidFill>
                  <a:srgbClr val="404040"/>
                </a:solidFill>
                <a:latin typeface="+mn-lt"/>
              </a:rPr>
              <a:t>t</a:t>
            </a:r>
            <a:r>
              <a:rPr sz="4800" b="1" u="none" spc="-95" dirty="0">
                <a:solidFill>
                  <a:srgbClr val="404040"/>
                </a:solidFill>
                <a:latin typeface="+mn-lt"/>
              </a:rPr>
              <a:t>u</a:t>
            </a:r>
            <a:r>
              <a:rPr sz="4800" b="1" u="none" spc="-130" dirty="0">
                <a:solidFill>
                  <a:srgbClr val="404040"/>
                </a:solidFill>
                <a:latin typeface="+mn-lt"/>
              </a:rPr>
              <a:t>t</a:t>
            </a:r>
            <a:r>
              <a:rPr sz="4800" b="1" u="none" spc="-80" dirty="0">
                <a:solidFill>
                  <a:srgbClr val="404040"/>
                </a:solidFill>
                <a:latin typeface="+mn-lt"/>
              </a:rPr>
              <a:t>o</a:t>
            </a:r>
            <a:r>
              <a:rPr sz="4800" b="1" u="none" spc="-65" dirty="0">
                <a:solidFill>
                  <a:srgbClr val="404040"/>
                </a:solidFill>
                <a:latin typeface="+mn-lt"/>
              </a:rPr>
              <a:t>r</a:t>
            </a:r>
            <a:r>
              <a:rPr sz="4800" b="1" u="none" dirty="0">
                <a:solidFill>
                  <a:srgbClr val="404040"/>
                </a:solidFill>
                <a:latin typeface="+mn-lt"/>
              </a:rPr>
              <a:t>y</a:t>
            </a:r>
            <a:r>
              <a:rPr sz="4800" b="1" u="none" spc="-204" dirty="0">
                <a:solidFill>
                  <a:srgbClr val="404040"/>
                </a:solidFill>
                <a:latin typeface="+mn-lt"/>
              </a:rPr>
              <a:t> </a:t>
            </a:r>
            <a:r>
              <a:rPr sz="4800" b="1" u="none" spc="-90" dirty="0">
                <a:solidFill>
                  <a:srgbClr val="404040"/>
                </a:solidFill>
                <a:latin typeface="+mn-lt"/>
              </a:rPr>
              <a:t>A</a:t>
            </a:r>
            <a:r>
              <a:rPr sz="4800" b="1" u="none" spc="-85" dirty="0">
                <a:solidFill>
                  <a:srgbClr val="404040"/>
                </a:solidFill>
                <a:latin typeface="+mn-lt"/>
              </a:rPr>
              <a:t>u</a:t>
            </a:r>
            <a:r>
              <a:rPr sz="4800" b="1" u="none" spc="-70" dirty="0">
                <a:solidFill>
                  <a:srgbClr val="404040"/>
                </a:solidFill>
                <a:latin typeface="+mn-lt"/>
              </a:rPr>
              <a:t>t</a:t>
            </a:r>
            <a:r>
              <a:rPr sz="4800" b="1" u="none" spc="-95" dirty="0">
                <a:solidFill>
                  <a:srgbClr val="404040"/>
                </a:solidFill>
                <a:latin typeface="+mn-lt"/>
              </a:rPr>
              <a:t>ho</a:t>
            </a:r>
            <a:r>
              <a:rPr sz="4800" b="1" u="none" spc="-85" dirty="0">
                <a:solidFill>
                  <a:srgbClr val="404040"/>
                </a:solidFill>
                <a:latin typeface="+mn-lt"/>
              </a:rPr>
              <a:t>r</a:t>
            </a:r>
            <a:r>
              <a:rPr sz="4800" b="1" u="none" spc="-80" dirty="0">
                <a:solidFill>
                  <a:srgbClr val="404040"/>
                </a:solidFill>
                <a:latin typeface="+mn-lt"/>
              </a:rPr>
              <a:t>it</a:t>
            </a:r>
            <a:r>
              <a:rPr sz="4800" b="1" u="none" dirty="0">
                <a:solidFill>
                  <a:srgbClr val="404040"/>
                </a:solidFill>
                <a:latin typeface="+mn-lt"/>
              </a:rPr>
              <a:t>y</a:t>
            </a:r>
            <a:endParaRPr sz="4800" b="1" dirty="0">
              <a:latin typeface="+mn-lt"/>
            </a:endParaRPr>
          </a:p>
        </p:txBody>
      </p:sp>
      <p:sp>
        <p:nvSpPr>
          <p:cNvPr id="3" name="object 3"/>
          <p:cNvSpPr txBox="1"/>
          <p:nvPr/>
        </p:nvSpPr>
        <p:spPr>
          <a:xfrm>
            <a:off x="1262760" y="1811844"/>
            <a:ext cx="9955807" cy="3365665"/>
          </a:xfrm>
          <a:prstGeom prst="rect">
            <a:avLst/>
          </a:prstGeom>
        </p:spPr>
        <p:txBody>
          <a:bodyPr vert="horz" wrap="square" lIns="0" tIns="140335" rIns="0" bIns="0" rtlCol="0">
            <a:spAutoFit/>
          </a:bodyPr>
          <a:lstStyle/>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10" normalizeH="0" baseline="0" noProof="0" dirty="0">
                <a:ln>
                  <a:noFill/>
                </a:ln>
                <a:solidFill>
                  <a:srgbClr val="404040"/>
                </a:solidFill>
                <a:effectLst/>
                <a:uLnTx/>
                <a:uFillTx/>
                <a:latin typeface="Calibri"/>
                <a:ea typeface="+mn-ea"/>
                <a:cs typeface="Calibri"/>
              </a:rPr>
              <a:t>Title</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IX </a:t>
            </a:r>
            <a:r>
              <a:rPr kumimoji="0" lang="en-US" sz="3200" i="0" u="none" strike="noStrike" kern="1200" cap="none" spc="-5" normalizeH="0" baseline="0" noProof="0" dirty="0">
                <a:ln>
                  <a:noFill/>
                </a:ln>
                <a:solidFill>
                  <a:srgbClr val="404040"/>
                </a:solidFill>
                <a:effectLst/>
                <a:uLnTx/>
                <a:uFillTx/>
                <a:latin typeface="Calibri"/>
                <a:ea typeface="+mn-ea"/>
                <a:cs typeface="Calibri"/>
              </a:rPr>
              <a:t>of the Education Amendments 1972 provides: </a:t>
            </a:r>
          </a:p>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5" normalizeH="0" baseline="0" noProof="0" dirty="0">
                <a:ln>
                  <a:noFill/>
                </a:ln>
                <a:solidFill>
                  <a:srgbClr val="404040"/>
                </a:solidFill>
                <a:effectLst/>
                <a:uLnTx/>
                <a:uFillTx/>
                <a:latin typeface="Calibri"/>
                <a:ea typeface="+mn-ea"/>
                <a:cs typeface="Calibri"/>
              </a:rPr>
              <a:t>No </a:t>
            </a:r>
            <a:r>
              <a:rPr kumimoji="0" sz="3200" i="0" u="none" strike="noStrike" kern="1200" cap="none" spc="-15" normalizeH="0" baseline="0" noProof="0" dirty="0">
                <a:ln>
                  <a:noFill/>
                </a:ln>
                <a:solidFill>
                  <a:srgbClr val="404040"/>
                </a:solidFill>
                <a:effectLst/>
                <a:uLnTx/>
                <a:uFillTx/>
                <a:latin typeface="Calibri"/>
                <a:ea typeface="+mn-ea"/>
                <a:cs typeface="Calibri"/>
              </a:rPr>
              <a:t>person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United</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States</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shall,</a:t>
            </a:r>
            <a:r>
              <a:rPr kumimoji="0" sz="3200" i="0" u="none" strike="noStrike" kern="1200" cap="none" spc="5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on</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the</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basis </a:t>
            </a:r>
            <a:r>
              <a:rPr kumimoji="0" sz="3200" i="0" u="none" strike="noStrike" kern="1200" cap="none" spc="-7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of</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sex,</a:t>
            </a:r>
            <a:r>
              <a:rPr kumimoji="0" sz="3200" i="0" u="none" strike="noStrike" kern="1200" cap="none" spc="-5" normalizeH="0" baseline="0" noProof="0" dirty="0">
                <a:ln>
                  <a:noFill/>
                </a:ln>
                <a:solidFill>
                  <a:srgbClr val="404040"/>
                </a:solidFill>
                <a:effectLst/>
                <a:uLnTx/>
                <a:uFillTx/>
                <a:latin typeface="Calibri"/>
                <a:ea typeface="+mn-ea"/>
                <a:cs typeface="Calibri"/>
              </a:rPr>
              <a:t> be</a:t>
            </a:r>
            <a:r>
              <a:rPr kumimoji="0" lang="en-US"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excluded </a:t>
            </a:r>
            <a:r>
              <a:rPr kumimoji="0" sz="3200" i="0" u="none" strike="noStrike" kern="1200" cap="none" spc="-10" normalizeH="0" baseline="0" noProof="0" dirty="0">
                <a:ln>
                  <a:noFill/>
                </a:ln>
                <a:solidFill>
                  <a:srgbClr val="404040"/>
                </a:solidFill>
                <a:effectLst/>
                <a:uLnTx/>
                <a:uFillTx/>
                <a:latin typeface="Calibri"/>
                <a:ea typeface="+mn-ea"/>
                <a:cs typeface="Calibri"/>
              </a:rPr>
              <a:t>from </a:t>
            </a:r>
            <a:r>
              <a:rPr kumimoji="0" sz="3200" i="0" u="none" strike="noStrike" kern="1200" cap="none" spc="-5" normalizeH="0" baseline="0" noProof="0" dirty="0">
                <a:ln>
                  <a:noFill/>
                </a:ln>
                <a:solidFill>
                  <a:srgbClr val="404040"/>
                </a:solidFill>
                <a:effectLst/>
                <a:uLnTx/>
                <a:uFillTx/>
                <a:latin typeface="Calibri"/>
                <a:ea typeface="+mn-ea"/>
                <a:cs typeface="Calibri"/>
              </a:rPr>
              <a:t>participation in, be </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denied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benefit</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70" normalizeH="0" baseline="0" noProof="0" dirty="0">
                <a:ln>
                  <a:noFill/>
                </a:ln>
                <a:solidFill>
                  <a:srgbClr val="404040"/>
                </a:solidFill>
                <a:effectLst/>
                <a:uLnTx/>
                <a:uFillTx/>
                <a:latin typeface="Calibri"/>
                <a:ea typeface="+mn-ea"/>
                <a:cs typeface="Calibri"/>
              </a:rPr>
              <a:t>of,</a:t>
            </a:r>
            <a:r>
              <a:rPr kumimoji="0" sz="3200" i="0" u="none" strike="noStrike" kern="1200" cap="none" spc="0" normalizeH="0" baseline="0" noProof="0" dirty="0">
                <a:ln>
                  <a:noFill/>
                </a:ln>
                <a:solidFill>
                  <a:srgbClr val="404040"/>
                </a:solidFill>
                <a:effectLst/>
                <a:uLnTx/>
                <a:uFillTx/>
                <a:latin typeface="Calibri"/>
                <a:ea typeface="+mn-ea"/>
                <a:cs typeface="Calibri"/>
              </a:rPr>
              <a:t> or </a:t>
            </a:r>
            <a:r>
              <a:rPr kumimoji="0" sz="3200" i="0" u="none" strike="noStrike" kern="1200" cap="none" spc="-5" normalizeH="0" baseline="0" noProof="0" dirty="0">
                <a:ln>
                  <a:noFill/>
                </a:ln>
                <a:solidFill>
                  <a:srgbClr val="404040"/>
                </a:solidFill>
                <a:effectLst/>
                <a:uLnTx/>
                <a:uFillTx/>
                <a:latin typeface="Calibri"/>
                <a:ea typeface="+mn-ea"/>
                <a:cs typeface="Calibri"/>
              </a:rPr>
              <a:t>be </a:t>
            </a:r>
            <a:r>
              <a:rPr kumimoji="0" sz="3200" i="0" u="none" strike="noStrike" kern="1200" cap="none" spc="-10" normalizeH="0" baseline="0" noProof="0" dirty="0">
                <a:ln>
                  <a:noFill/>
                </a:ln>
                <a:solidFill>
                  <a:srgbClr val="404040"/>
                </a:solidFill>
                <a:effectLst/>
                <a:uLnTx/>
                <a:uFillTx/>
                <a:latin typeface="Calibri"/>
                <a:ea typeface="+mn-ea"/>
                <a:cs typeface="Calibri"/>
              </a:rPr>
              <a:t>subjected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25" normalizeH="0" baseline="0" noProof="0" dirty="0">
                <a:ln>
                  <a:noFill/>
                </a:ln>
                <a:solidFill>
                  <a:srgbClr val="404040"/>
                </a:solidFill>
                <a:effectLst/>
                <a:uLnTx/>
                <a:uFillTx/>
                <a:latin typeface="Calibri"/>
                <a:ea typeface="+mn-ea"/>
                <a:cs typeface="Calibri"/>
              </a:rPr>
              <a:t>to </a:t>
            </a:r>
            <a:r>
              <a:rPr kumimoji="0" sz="3200" i="0" u="none" strike="noStrike" kern="1200" cap="none" spc="-2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discrimination under </a:t>
            </a:r>
            <a:r>
              <a:rPr kumimoji="0" sz="3200" i="0" u="none" strike="noStrike" kern="1200" cap="none" spc="-20" normalizeH="0" baseline="0" noProof="0" dirty="0">
                <a:ln>
                  <a:noFill/>
                </a:ln>
                <a:solidFill>
                  <a:srgbClr val="404040"/>
                </a:solidFill>
                <a:effectLst/>
                <a:uLnTx/>
                <a:uFillTx/>
                <a:latin typeface="Calibri"/>
                <a:ea typeface="+mn-ea"/>
                <a:cs typeface="Calibri"/>
              </a:rPr>
              <a:t>any </a:t>
            </a:r>
            <a:r>
              <a:rPr kumimoji="0" sz="3200" i="0" u="none" strike="noStrike" kern="1200" cap="none" spc="-5" normalizeH="0" baseline="0" noProof="0" dirty="0">
                <a:ln>
                  <a:noFill/>
                </a:ln>
                <a:solidFill>
                  <a:srgbClr val="404040"/>
                </a:solidFill>
                <a:effectLst/>
                <a:uLnTx/>
                <a:uFillTx/>
                <a:latin typeface="Calibri"/>
                <a:ea typeface="+mn-ea"/>
                <a:cs typeface="Calibri"/>
              </a:rPr>
              <a:t>education </a:t>
            </a:r>
            <a:r>
              <a:rPr kumimoji="0" sz="3200" i="0" u="none" strike="noStrike" kern="1200" cap="none" spc="-15" normalizeH="0" baseline="0" noProof="0" dirty="0">
                <a:ln>
                  <a:noFill/>
                </a:ln>
                <a:solidFill>
                  <a:srgbClr val="404040"/>
                </a:solidFill>
                <a:effectLst/>
                <a:uLnTx/>
                <a:uFillTx/>
                <a:latin typeface="Calibri"/>
                <a:ea typeface="+mn-ea"/>
                <a:cs typeface="Calibri"/>
              </a:rPr>
              <a:t>program </a:t>
            </a:r>
            <a:r>
              <a:rPr kumimoji="0" sz="3200" i="0" u="none" strike="noStrike" kern="1200" cap="none" spc="0" normalizeH="0" baseline="0" noProof="0" dirty="0">
                <a:ln>
                  <a:noFill/>
                </a:ln>
                <a:solidFill>
                  <a:srgbClr val="404040"/>
                </a:solidFill>
                <a:effectLst/>
                <a:uLnTx/>
                <a:uFillTx/>
                <a:latin typeface="Calibri"/>
                <a:ea typeface="+mn-ea"/>
                <a:cs typeface="Calibri"/>
              </a:rPr>
              <a:t>or </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activity</a:t>
            </a:r>
            <a:r>
              <a:rPr kumimoji="0" sz="3200" i="0" u="none" strike="noStrike" kern="1200" cap="none" spc="-4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receiving</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Federal</a:t>
            </a:r>
            <a:r>
              <a:rPr kumimoji="0" sz="3200" i="0" u="none" strike="noStrike" kern="1200" cap="none" spc="-3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financial</a:t>
            </a:r>
            <a:r>
              <a:rPr kumimoji="0" sz="3200" i="0" u="none" strike="noStrike" kern="1200" cap="none" spc="3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assistance.</a:t>
            </a:r>
            <a:endParaRPr kumimoji="0" sz="3200" i="0" u="none" strike="noStrike" kern="1200" cap="none" spc="0" normalizeH="0" baseline="0" noProof="0" dirty="0">
              <a:ln>
                <a:noFill/>
              </a:ln>
              <a:solidFill>
                <a:prstClr val="black"/>
              </a:solidFill>
              <a:effectLst/>
              <a:uLnTx/>
              <a:uFillTx/>
              <a:latin typeface="Calibri"/>
              <a:ea typeface="+mn-ea"/>
              <a:cs typeface="Calibri"/>
            </a:endParaRPr>
          </a:p>
          <a:p>
            <a:pPr marL="104775" marR="0" lvl="0" indent="0" algn="l" defTabSz="914400" rtl="0" eaLnBrk="1" fontAlgn="auto" latinLnBrk="0" hangingPunct="1">
              <a:lnSpc>
                <a:spcPct val="100000"/>
              </a:lnSpc>
              <a:spcBef>
                <a:spcPts val="960"/>
              </a:spcBef>
              <a:spcAft>
                <a:spcPts val="0"/>
              </a:spcAft>
              <a:buClrTx/>
              <a:buSzTx/>
              <a:buFontTx/>
              <a:buNone/>
              <a:tabLst/>
              <a:defRPr/>
            </a:pPr>
            <a:r>
              <a:rPr kumimoji="0" sz="3200" b="0" i="0" u="none" strike="noStrike" kern="1200" cap="none" spc="-5" normalizeH="0" baseline="0" noProof="0" dirty="0">
                <a:ln>
                  <a:noFill/>
                </a:ln>
                <a:solidFill>
                  <a:srgbClr val="404040"/>
                </a:solidFill>
                <a:effectLst/>
                <a:uLnTx/>
                <a:uFillTx/>
                <a:latin typeface="Calibri"/>
                <a:ea typeface="+mn-ea"/>
                <a:cs typeface="Calibri"/>
              </a:rPr>
              <a:t>20</a:t>
            </a:r>
            <a:r>
              <a:rPr kumimoji="0" sz="3200" b="0" i="0" u="none" strike="noStrike" kern="1200" cap="none" spc="-10" normalizeH="0" baseline="0" noProof="0" dirty="0">
                <a:ln>
                  <a:noFill/>
                </a:ln>
                <a:solidFill>
                  <a:srgbClr val="404040"/>
                </a:solidFill>
                <a:effectLst/>
                <a:uLnTx/>
                <a:uFillTx/>
                <a:latin typeface="Calibri"/>
                <a:ea typeface="+mn-ea"/>
                <a:cs typeface="Calibri"/>
              </a:rPr>
              <a:t> </a:t>
            </a:r>
            <a:r>
              <a:rPr kumimoji="0" sz="3200" b="0" i="0" u="none" strike="noStrike" kern="1200" cap="none" spc="-25" normalizeH="0" baseline="0" noProof="0" dirty="0">
                <a:ln>
                  <a:noFill/>
                </a:ln>
                <a:solidFill>
                  <a:srgbClr val="404040"/>
                </a:solidFill>
                <a:effectLst/>
                <a:uLnTx/>
                <a:uFillTx/>
                <a:latin typeface="Calibri"/>
                <a:ea typeface="+mn-ea"/>
                <a:cs typeface="Calibri"/>
              </a:rPr>
              <a:t>U.S.C.</a:t>
            </a:r>
            <a:r>
              <a:rPr kumimoji="0" sz="3200" b="0" i="0" u="none" strike="noStrike" kern="1200" cap="none" spc="15" normalizeH="0" baseline="0" noProof="0" dirty="0">
                <a:ln>
                  <a:noFill/>
                </a:ln>
                <a:solidFill>
                  <a:srgbClr val="404040"/>
                </a:solidFill>
                <a:effectLst/>
                <a:uLnTx/>
                <a:uFillTx/>
                <a:latin typeface="Calibri"/>
                <a:ea typeface="+mn-ea"/>
                <a:cs typeface="Calibri"/>
              </a:rPr>
              <a:t> </a:t>
            </a:r>
            <a:r>
              <a:rPr kumimoji="0" sz="3200" b="0" i="0" u="none" strike="noStrike" kern="1200" cap="none" spc="0" normalizeH="0" baseline="0" noProof="0" dirty="0">
                <a:ln>
                  <a:noFill/>
                </a:ln>
                <a:solidFill>
                  <a:srgbClr val="404040"/>
                </a:solidFill>
                <a:effectLst/>
                <a:uLnTx/>
                <a:uFillTx/>
                <a:latin typeface="Calibri"/>
                <a:ea typeface="+mn-ea"/>
                <a:cs typeface="Calibri"/>
              </a:rPr>
              <a:t>§</a:t>
            </a:r>
            <a:r>
              <a:rPr kumimoji="0" sz="3200" b="0" i="0" u="none" strike="noStrike" kern="1200" cap="none" spc="5" normalizeH="0" baseline="0" noProof="0" dirty="0">
                <a:ln>
                  <a:noFill/>
                </a:ln>
                <a:solidFill>
                  <a:srgbClr val="404040"/>
                </a:solidFill>
                <a:effectLst/>
                <a:uLnTx/>
                <a:uFillTx/>
                <a:latin typeface="Calibri"/>
                <a:ea typeface="+mn-ea"/>
                <a:cs typeface="Calibri"/>
              </a:rPr>
              <a:t> </a:t>
            </a:r>
            <a:r>
              <a:rPr kumimoji="0" sz="3200" b="0" i="0" u="none" strike="noStrike" kern="1200" cap="none" spc="-5" normalizeH="0" baseline="0" noProof="0" dirty="0">
                <a:ln>
                  <a:noFill/>
                </a:ln>
                <a:solidFill>
                  <a:srgbClr val="404040"/>
                </a:solidFill>
                <a:effectLst/>
                <a:uLnTx/>
                <a:uFillTx/>
                <a:latin typeface="Calibri"/>
                <a:ea typeface="+mn-ea"/>
                <a:cs typeface="Calibri"/>
              </a:rPr>
              <a:t>1681(a).</a:t>
            </a:r>
            <a:endParaRPr kumimoji="0" sz="3200" b="0" i="0" u="none" strike="noStrike" kern="1200" cap="none" spc="0" normalizeH="0" baseline="0" noProof="0" dirty="0">
              <a:ln>
                <a:noFill/>
              </a:ln>
              <a:solidFill>
                <a:prstClr val="black"/>
              </a:solidFill>
              <a:effectLst/>
              <a:uLnTx/>
              <a:uFillTx/>
              <a:latin typeface="Calibri"/>
              <a:ea typeface="+mn-ea"/>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Title IX Overview - Regulations </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fontScale="85000" lnSpcReduction="20000"/>
          </a:bodyPr>
          <a:lstStyle/>
          <a:p>
            <a:pPr marL="401320" indent="-342900">
              <a:lnSpc>
                <a:spcPct val="100000"/>
              </a:lnSpc>
              <a:spcBef>
                <a:spcPts val="95"/>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Published</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May</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19,</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2020</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8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t>
            </a:r>
            <a:r>
              <a:rPr lang="en-US" sz="2800" b="0" i="0" u="none" strike="noStrike" baseline="0" dirty="0">
                <a:solidFill>
                  <a:srgbClr val="000000"/>
                </a:solidFill>
              </a:rPr>
              <a:t>34 C.F.R. part 106)</a:t>
            </a:r>
            <a:endPar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149860" marR="0" lvl="0" indent="-91440" algn="l" defTabSz="914400" rtl="0" eaLnBrk="1" fontAlgn="auto" latinLnBrk="0" hangingPunct="1">
              <a:lnSpc>
                <a:spcPct val="100000"/>
              </a:lnSpc>
              <a:spcBef>
                <a:spcPts val="95"/>
              </a:spcBef>
              <a:spcAft>
                <a:spcPts val="200"/>
              </a:spcAft>
              <a:buClr>
                <a:srgbClr val="1CADE4"/>
              </a:buClr>
              <a:buSzPct val="100000"/>
              <a:buFont typeface="Calibri" panose="020F0502020204030204" pitchFamily="34" charset="0"/>
              <a:buChar char=" "/>
              <a:tabLst/>
              <a:defRPr/>
            </a:pPr>
            <a:endParaRPr lang="en-US" sz="2200" dirty="0">
              <a:solidFill>
                <a:prstClr val="black">
                  <a:lumMod val="75000"/>
                  <a:lumOff val="25000"/>
                </a:prstClr>
              </a:solidFill>
              <a:latin typeface="Calibri" panose="020F0502020204030204"/>
            </a:endParaRPr>
          </a:p>
          <a:p>
            <a:pPr marL="465138" lvl="1" indent="0">
              <a:lnSpc>
                <a:spcPct val="100000"/>
              </a:lnSpc>
              <a:spcBef>
                <a:spcPts val="95"/>
              </a:spcBef>
              <a:spcAft>
                <a:spcPts val="200"/>
              </a:spcAft>
              <a:buClr>
                <a:srgbClr val="1CADE4"/>
              </a:buClr>
              <a:buSzPct val="100000"/>
              <a:buNone/>
              <a:defRPr/>
            </a:pP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“These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regulations</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are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intended</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effectuate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IX’s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prohibition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against</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sex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by</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requiring recipients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address</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sexual</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harassment</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as a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form</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of </a:t>
            </a:r>
            <a:r>
              <a:rPr kumimoji="0" lang="en-US" sz="2600" b="0" i="0" u="none" strike="noStrike" kern="1200" cap="none" spc="-48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sex</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in</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education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programs</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or</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activities.”</a:t>
            </a:r>
          </a:p>
          <a:p>
            <a:pPr marL="401320" marR="78105" indent="-342900">
              <a:lnSpc>
                <a:spcPts val="2380"/>
              </a:lnSpc>
              <a:spcBef>
                <a:spcPts val="1390"/>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 Published April 19, 2024 (</a:t>
            </a:r>
            <a:r>
              <a:rPr lang="en-US" sz="3200" b="0" i="0" u="none" strike="noStrike" baseline="0" dirty="0">
                <a:solidFill>
                  <a:srgbClr val="000000"/>
                </a:solidFill>
              </a:rPr>
              <a:t>34 C.F.R. part 106)</a:t>
            </a:r>
            <a:endPar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endParaRPr>
          </a:p>
          <a:p>
            <a:pPr algn="l"/>
            <a:r>
              <a:rPr lang="en-US" sz="2600" spc="-10" dirty="0">
                <a:solidFill>
                  <a:prstClr val="black">
                    <a:lumMod val="75000"/>
                    <a:lumOff val="25000"/>
                  </a:prstClr>
                </a:solidFill>
                <a:latin typeface="Calibri" panose="020F0502020204030204"/>
              </a:rPr>
              <a:t>“The purpose of these amendments is to better align the Title IX regulatory requirements with Title IX’s nondiscrimination mandate.  These amendments clarify the scope and application of Title IX and the obligations … to provide an educational environment free from discrimination on the basis of sex, including through responding to incidents of sex discrimination.”  </a:t>
            </a:r>
            <a:endParaRPr lang="en-US" sz="1800" b="0" i="0" u="none" strike="noStrike" baseline="0" dirty="0">
              <a:solidFill>
                <a:srgbClr val="000000"/>
              </a:solidFill>
              <a:latin typeface="Times New Roman" panose="02020603050405020304" pitchFamily="18" charset="0"/>
            </a:endParaRPr>
          </a:p>
          <a:p>
            <a:pPr marL="0" indent="0">
              <a:buNone/>
            </a:pPr>
            <a:r>
              <a:rPr lang="en-US" sz="2600" b="0" i="0" u="none" strike="noStrike" baseline="0" dirty="0">
                <a:solidFill>
                  <a:srgbClr val="000000"/>
                </a:solidFill>
              </a:rPr>
              <a:t> </a:t>
            </a:r>
            <a:endParaRPr lang="en-US" sz="1200" dirty="0"/>
          </a:p>
        </p:txBody>
      </p:sp>
    </p:spTree>
    <p:extLst>
      <p:ext uri="{BB962C8B-B14F-4D97-AF65-F5344CB8AC3E}">
        <p14:creationId xmlns:p14="http://schemas.microsoft.com/office/powerpoint/2010/main" val="3997214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1159-2E24-72DC-B844-9B5B10F945DB}"/>
              </a:ext>
            </a:extLst>
          </p:cNvPr>
          <p:cNvSpPr>
            <a:spLocks noGrp="1"/>
          </p:cNvSpPr>
          <p:nvPr>
            <p:ph type="title"/>
          </p:nvPr>
        </p:nvSpPr>
        <p:spPr/>
        <p:txBody>
          <a:bodyPr/>
          <a:lstStyle/>
          <a:p>
            <a:pPr algn="ctr"/>
            <a:r>
              <a:rPr lang="en-US" b="1" dirty="0">
                <a:latin typeface="+mn-lt"/>
              </a:rPr>
              <a:t>DUTY OF ALL EMPLOYEES TO REPORT</a:t>
            </a:r>
            <a:br>
              <a:rPr lang="en-US" b="1" dirty="0">
                <a:latin typeface="+mn-lt"/>
              </a:rPr>
            </a:br>
            <a:r>
              <a:rPr lang="en-US" b="1" dirty="0">
                <a:latin typeface="+mn-lt"/>
              </a:rPr>
              <a:t>Sex Discrimination</a:t>
            </a:r>
          </a:p>
        </p:txBody>
      </p:sp>
      <p:sp>
        <p:nvSpPr>
          <p:cNvPr id="3" name="Content Placeholder 2">
            <a:extLst>
              <a:ext uri="{FF2B5EF4-FFF2-40B4-BE49-F238E27FC236}">
                <a16:creationId xmlns:a16="http://schemas.microsoft.com/office/drawing/2014/main" id="{38C96F8A-2A75-1130-501C-33A3B4C67068}"/>
              </a:ext>
            </a:extLst>
          </p:cNvPr>
          <p:cNvSpPr>
            <a:spLocks noGrp="1"/>
          </p:cNvSpPr>
          <p:nvPr>
            <p:ph idx="1"/>
          </p:nvPr>
        </p:nvSpPr>
        <p:spPr/>
        <p:txBody>
          <a:bodyPr>
            <a:normAutofit/>
          </a:bodyPr>
          <a:lstStyle/>
          <a:p>
            <a:pPr>
              <a:buFont typeface="Wingdings" panose="05000000000000000000" pitchFamily="2" charset="2"/>
              <a:buChar char="§"/>
            </a:pPr>
            <a:r>
              <a:rPr lang="en-US" sz="4000" dirty="0"/>
              <a:t>All employees must notify the Title IX coordinator when the employee has information about conduct that reasonably may constitute sex discrimination under Title IX.</a:t>
            </a:r>
          </a:p>
        </p:txBody>
      </p:sp>
    </p:spTree>
    <p:extLst>
      <p:ext uri="{BB962C8B-B14F-4D97-AF65-F5344CB8AC3E}">
        <p14:creationId xmlns:p14="http://schemas.microsoft.com/office/powerpoint/2010/main" val="2751178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11B4-F86B-E484-1545-985AFE07641C}"/>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Sex Discrimination</a:t>
            </a:r>
          </a:p>
        </p:txBody>
      </p:sp>
      <p:sp>
        <p:nvSpPr>
          <p:cNvPr id="3" name="Content Placeholder 2">
            <a:extLst>
              <a:ext uri="{FF2B5EF4-FFF2-40B4-BE49-F238E27FC236}">
                <a16:creationId xmlns:a16="http://schemas.microsoft.com/office/drawing/2014/main" id="{755A863A-71D6-E187-F52D-7BAC62F58505}"/>
              </a:ext>
            </a:extLst>
          </p:cNvPr>
          <p:cNvSpPr>
            <a:spLocks noGrp="1"/>
          </p:cNvSpPr>
          <p:nvPr>
            <p:ph idx="1"/>
          </p:nvPr>
        </p:nvSpPr>
        <p:spPr/>
        <p:txBody>
          <a:bodyPr>
            <a:normAutofit/>
          </a:bodyPr>
          <a:lstStyle/>
          <a:p>
            <a:pPr marL="228600" indent="-228600">
              <a:spcAft>
                <a:spcPts val="1200"/>
              </a:spcAft>
              <a:buFont typeface="Wingdings" panose="05000000000000000000" pitchFamily="2" charset="2"/>
              <a:buChar char="§"/>
            </a:pPr>
            <a:r>
              <a:rPr lang="en-US" sz="2800" u="sng" dirty="0"/>
              <a:t>Different Treatment or Separation on the Basis of Sex</a:t>
            </a:r>
            <a:r>
              <a:rPr lang="en-US" sz="2800" dirty="0"/>
              <a:t>. </a:t>
            </a:r>
          </a:p>
          <a:p>
            <a:pPr marL="521208" lvl="1" indent="-228600">
              <a:spcAft>
                <a:spcPts val="1200"/>
              </a:spcAft>
              <a:buFont typeface="Wingdings" panose="05000000000000000000" pitchFamily="2" charset="2"/>
              <a:buChar char="§"/>
            </a:pPr>
            <a:r>
              <a:rPr lang="en-US" sz="2600" dirty="0"/>
              <a:t>Districts may not treat individuals differently or separate them on the basis of sex in a manner that subjects the person “to more than de minimis harm.” </a:t>
            </a:r>
          </a:p>
          <a:p>
            <a:pPr marL="521208" lvl="1" indent="-228600">
              <a:spcAft>
                <a:spcPts val="1200"/>
              </a:spcAft>
              <a:buFont typeface="Wingdings" panose="05000000000000000000" pitchFamily="2" charset="2"/>
              <a:buChar char="§"/>
            </a:pPr>
            <a:r>
              <a:rPr lang="en-US" sz="2600" dirty="0"/>
              <a:t>“Adopting a policy or engaging in a practice that prevents a person from participating in an education program or activity consistent with the person’s gender identity subjects a person to more than de minimis harm on the basis of sex.”</a:t>
            </a:r>
          </a:p>
        </p:txBody>
      </p:sp>
    </p:spTree>
    <p:extLst>
      <p:ext uri="{BB962C8B-B14F-4D97-AF65-F5344CB8AC3E}">
        <p14:creationId xmlns:p14="http://schemas.microsoft.com/office/powerpoint/2010/main" val="3447835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C54C-D64D-1354-6A21-761856957D02}"/>
              </a:ext>
            </a:extLst>
          </p:cNvPr>
          <p:cNvSpPr>
            <a:spLocks noGrp="1"/>
          </p:cNvSpPr>
          <p:nvPr>
            <p:ph type="title"/>
          </p:nvPr>
        </p:nvSpPr>
        <p:spPr/>
        <p:txBody>
          <a:bodyPr>
            <a:normAutofit/>
          </a:bodyPr>
          <a:lstStyle/>
          <a:p>
            <a:pPr algn="ctr"/>
            <a:r>
              <a:rPr lang="en-US" b="1" dirty="0">
                <a:latin typeface="+mn-lt"/>
              </a:rPr>
              <a:t>2024 Title IX Regulations </a:t>
            </a:r>
            <a:br>
              <a:rPr lang="en-US" b="1" dirty="0">
                <a:latin typeface="+mn-lt"/>
              </a:rPr>
            </a:br>
            <a:r>
              <a:rPr lang="en-US" b="1" dirty="0">
                <a:latin typeface="+mn-lt"/>
              </a:rPr>
              <a:t>“On the Basis of Sex”</a:t>
            </a:r>
          </a:p>
        </p:txBody>
      </p:sp>
      <p:sp>
        <p:nvSpPr>
          <p:cNvPr id="3" name="Content Placeholder 2">
            <a:extLst>
              <a:ext uri="{FF2B5EF4-FFF2-40B4-BE49-F238E27FC236}">
                <a16:creationId xmlns:a16="http://schemas.microsoft.com/office/drawing/2014/main" id="{E15AA80C-D6E3-0AD1-F015-E4738BC7BDFC}"/>
              </a:ext>
            </a:extLst>
          </p:cNvPr>
          <p:cNvSpPr>
            <a:spLocks noGrp="1"/>
          </p:cNvSpPr>
          <p:nvPr>
            <p:ph idx="1"/>
          </p:nvPr>
        </p:nvSpPr>
        <p:spPr>
          <a:xfrm>
            <a:off x="1097280" y="1845733"/>
            <a:ext cx="10058400" cy="4420595"/>
          </a:xfrm>
        </p:spPr>
        <p:txBody>
          <a:bodyPr>
            <a:normAutofit fontScale="62500" lnSpcReduction="20000"/>
          </a:bodyPr>
          <a:lstStyle/>
          <a:p>
            <a:pPr marL="0" indent="0">
              <a:buNone/>
            </a:pPr>
            <a:r>
              <a:rPr lang="en-US" sz="3600" dirty="0"/>
              <a:t>Discrimination </a:t>
            </a:r>
            <a:r>
              <a:rPr lang="en-US" sz="3600" b="1" dirty="0"/>
              <a:t>“on the basis of sex” </a:t>
            </a:r>
            <a:r>
              <a:rPr lang="en-US" sz="3600" dirty="0"/>
              <a:t>is discrimination based on:</a:t>
            </a:r>
          </a:p>
          <a:p>
            <a:pPr marL="233363" indent="-233363">
              <a:buFont typeface="Wingdings" panose="05000000000000000000" pitchFamily="2" charset="2"/>
              <a:buChar char="§"/>
            </a:pPr>
            <a:r>
              <a:rPr lang="en-US" sz="3500" dirty="0"/>
              <a:t>Sex stereotypes</a:t>
            </a:r>
          </a:p>
          <a:p>
            <a:pPr lvl="1">
              <a:buFont typeface="Wingdings" panose="05000000000000000000" pitchFamily="2" charset="2"/>
              <a:buChar char="§"/>
            </a:pPr>
            <a:r>
              <a:rPr lang="en-US" sz="2900" dirty="0"/>
              <a:t>Stereotypes such as men should only be attracted to women.</a:t>
            </a:r>
          </a:p>
          <a:p>
            <a:pPr marL="233363" indent="-233363">
              <a:buFont typeface="Wingdings" panose="05000000000000000000" pitchFamily="2" charset="2"/>
              <a:buChar char="§"/>
            </a:pPr>
            <a:r>
              <a:rPr lang="en-US" sz="3500" dirty="0"/>
              <a:t>Sex Characteristics</a:t>
            </a:r>
          </a:p>
          <a:p>
            <a:pPr lvl="1">
              <a:buFont typeface="Wingdings" panose="05000000000000000000" pitchFamily="2" charset="2"/>
              <a:buChar char="§"/>
            </a:pPr>
            <a:r>
              <a:rPr lang="en-US" sz="2900" dirty="0"/>
              <a:t>Discrimination based on variations in anatomy, hormones, chromosomes that differ from expectations generally associated with male and female bodies.</a:t>
            </a:r>
          </a:p>
          <a:p>
            <a:pPr marL="233363" indent="-233363">
              <a:buFont typeface="Wingdings" panose="05000000000000000000" pitchFamily="2" charset="2"/>
              <a:buChar char="§"/>
            </a:pPr>
            <a:r>
              <a:rPr lang="en-US" sz="3500" dirty="0"/>
              <a:t>Sexual orientation</a:t>
            </a:r>
          </a:p>
          <a:p>
            <a:pPr lvl="1">
              <a:buFont typeface="Wingdings" panose="05000000000000000000" pitchFamily="2" charset="2"/>
              <a:buChar char="§"/>
            </a:pPr>
            <a:r>
              <a:rPr lang="en-US" sz="2900" dirty="0"/>
              <a:t>Sexual preferences such as lesbian, gay, bisexual </a:t>
            </a:r>
          </a:p>
          <a:p>
            <a:pPr marL="233363" indent="-233363">
              <a:buFont typeface="Wingdings" panose="05000000000000000000" pitchFamily="2" charset="2"/>
              <a:buChar char="§"/>
            </a:pPr>
            <a:r>
              <a:rPr lang="en-US" sz="3500" dirty="0"/>
              <a:t>Gender identity</a:t>
            </a:r>
          </a:p>
          <a:p>
            <a:pPr lvl="1">
              <a:buFont typeface="Wingdings" panose="05000000000000000000" pitchFamily="2" charset="2"/>
              <a:buChar char="§"/>
            </a:pPr>
            <a:r>
              <a:rPr lang="en-US" sz="2900" dirty="0"/>
              <a:t>Nonconforming to sex assigned at birth such as transgender and nonbinary</a:t>
            </a:r>
          </a:p>
          <a:p>
            <a:pPr marL="233363" indent="-233363">
              <a:buFont typeface="Wingdings" panose="05000000000000000000" pitchFamily="2" charset="2"/>
              <a:buChar char="§"/>
            </a:pPr>
            <a:r>
              <a:rPr lang="en-US" sz="3500" dirty="0"/>
              <a:t>Pregnancy or related conditions</a:t>
            </a:r>
          </a:p>
          <a:p>
            <a:pPr lvl="1">
              <a:buFont typeface="Wingdings" panose="05000000000000000000" pitchFamily="2" charset="2"/>
              <a:buChar char="§"/>
            </a:pPr>
            <a:r>
              <a:rPr lang="en-US" sz="2900" dirty="0"/>
              <a:t>Pregnancy, childbirth, termination of pregnancy, lactation, medical conditions related to pregnancy, childbirth, termination of pregnancy or lactation, recovery from pregnancy, childbirth, termination of pregnancy, lactation or related conditions.</a:t>
            </a:r>
          </a:p>
        </p:txBody>
      </p:sp>
    </p:spTree>
    <p:extLst>
      <p:ext uri="{BB962C8B-B14F-4D97-AF65-F5344CB8AC3E}">
        <p14:creationId xmlns:p14="http://schemas.microsoft.com/office/powerpoint/2010/main" val="172904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1EDF-693B-381B-4B28-B959A4784EC6}"/>
              </a:ext>
            </a:extLst>
          </p:cNvPr>
          <p:cNvSpPr>
            <a:spLocks noGrp="1"/>
          </p:cNvSpPr>
          <p:nvPr>
            <p:ph type="title"/>
          </p:nvPr>
        </p:nvSpPr>
        <p:spPr/>
        <p:txBody>
          <a:bodyPr>
            <a:normAutofit/>
          </a:bodyPr>
          <a:lstStyle/>
          <a:p>
            <a:pPr algn="ctr"/>
            <a:r>
              <a:rPr lang="en-US" sz="4400" dirty="0">
                <a:latin typeface="+mn-lt"/>
              </a:rPr>
              <a:t> </a:t>
            </a:r>
            <a:r>
              <a:rPr lang="en-US" sz="4400" b="1" dirty="0">
                <a:latin typeface="+mn-lt"/>
              </a:rPr>
              <a:t>2024 Title IX Regulations </a:t>
            </a:r>
            <a:br>
              <a:rPr lang="en-US" sz="4400" b="1" dirty="0">
                <a:latin typeface="+mn-lt"/>
              </a:rPr>
            </a:br>
            <a:r>
              <a:rPr lang="en-US" sz="4400" b="1" dirty="0">
                <a:latin typeface="+mn-lt"/>
              </a:rPr>
              <a:t>Sex-Based Harassment</a:t>
            </a:r>
          </a:p>
        </p:txBody>
      </p:sp>
      <p:sp>
        <p:nvSpPr>
          <p:cNvPr id="3" name="Content Placeholder 2">
            <a:extLst>
              <a:ext uri="{FF2B5EF4-FFF2-40B4-BE49-F238E27FC236}">
                <a16:creationId xmlns:a16="http://schemas.microsoft.com/office/drawing/2014/main" id="{1184A959-822A-7053-2190-22410D7FBF59}"/>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400" i="0" u="sng" dirty="0">
                <a:solidFill>
                  <a:srgbClr val="303030"/>
                </a:solidFill>
                <a:effectLst/>
                <a:highlight>
                  <a:srgbClr val="FFFFFF"/>
                </a:highlight>
              </a:rPr>
              <a:t>Quid pro quo harassment</a:t>
            </a:r>
            <a:r>
              <a:rPr lang="en-US" sz="2400" i="0" dirty="0">
                <a:solidFill>
                  <a:srgbClr val="303030"/>
                </a:solidFill>
                <a:effectLst/>
                <a:highlight>
                  <a:srgbClr val="FFFFFF"/>
                </a:highlight>
              </a:rPr>
              <a:t>:  employee or agent </a:t>
            </a:r>
            <a:r>
              <a:rPr lang="en-US" sz="2400" dirty="0">
                <a:solidFill>
                  <a:srgbClr val="303030"/>
                </a:solidFill>
                <a:highlight>
                  <a:srgbClr val="FFFFFF"/>
                </a:highlight>
              </a:rPr>
              <a:t>c</a:t>
            </a:r>
            <a:r>
              <a:rPr lang="en-US" sz="2400" i="0" dirty="0">
                <a:solidFill>
                  <a:srgbClr val="303030"/>
                </a:solidFill>
                <a:effectLst/>
                <a:highlight>
                  <a:srgbClr val="FFFFFF"/>
                </a:highlight>
              </a:rPr>
              <a:t>onditioning provision of aid, benefit or service </a:t>
            </a:r>
            <a:r>
              <a:rPr lang="en-US" sz="2400" b="0" i="0" dirty="0">
                <a:solidFill>
                  <a:srgbClr val="303030"/>
                </a:solidFill>
                <a:effectLst/>
                <a:highlight>
                  <a:srgbClr val="FFFFFF"/>
                </a:highlight>
              </a:rPr>
              <a:t>(same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Four types of conduct</a:t>
            </a:r>
            <a:r>
              <a:rPr lang="en-US" sz="2400" dirty="0">
                <a:solidFill>
                  <a:srgbClr val="303030"/>
                </a:solidFill>
                <a:highlight>
                  <a:srgbClr val="FFFFFF"/>
                </a:highlight>
              </a:rPr>
              <a:t>:</a:t>
            </a:r>
            <a:r>
              <a:rPr lang="en-US" sz="2400" i="0" dirty="0">
                <a:solidFill>
                  <a:srgbClr val="303030"/>
                </a:solidFill>
                <a:effectLst/>
                <a:highlight>
                  <a:srgbClr val="FFFFFF"/>
                </a:highlight>
              </a:rPr>
              <a:t> </a:t>
            </a:r>
            <a:r>
              <a:rPr lang="en-US" sz="2400" b="0" i="0" dirty="0">
                <a:solidFill>
                  <a:srgbClr val="303030"/>
                </a:solidFill>
                <a:effectLst/>
                <a:highlight>
                  <a:srgbClr val="FFFFFF"/>
                </a:highlight>
              </a:rPr>
              <a:t>sexual assault, dating violence, domestic violence and stalking (same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Hostile Environment</a:t>
            </a:r>
            <a:r>
              <a:rPr lang="en-US" sz="2400" dirty="0">
                <a:solidFill>
                  <a:srgbClr val="303030"/>
                </a:solidFill>
                <a:highlight>
                  <a:srgbClr val="FFFFFF"/>
                </a:highlight>
              </a:rPr>
              <a:t>:  </a:t>
            </a:r>
            <a:r>
              <a:rPr lang="en-US" sz="2400" dirty="0"/>
              <a:t>Unwelcome sex-based conduct that, based on the totality of the circumstances, </a:t>
            </a:r>
          </a:p>
          <a:p>
            <a:pPr marL="521208" lvl="1" indent="-228600">
              <a:buFont typeface="Wingdings" panose="05000000000000000000" pitchFamily="2" charset="2"/>
              <a:buChar char="§"/>
            </a:pPr>
            <a:r>
              <a:rPr lang="en-US" sz="2000" dirty="0"/>
              <a:t>Is subjectively and objectively offensive and is so severe </a:t>
            </a:r>
            <a:r>
              <a:rPr lang="en-US" sz="2000" u="sng" dirty="0"/>
              <a:t>or</a:t>
            </a:r>
            <a:r>
              <a:rPr lang="en-US" sz="2000" dirty="0"/>
              <a:t> pervasive that, </a:t>
            </a:r>
          </a:p>
          <a:p>
            <a:pPr marL="521208" lvl="1" indent="-228600">
              <a:buFont typeface="Wingdings" panose="05000000000000000000" pitchFamily="2" charset="2"/>
              <a:buChar char="§"/>
            </a:pPr>
            <a:r>
              <a:rPr lang="en-US" sz="2000" dirty="0"/>
              <a:t>It limits or denies a person’s ability to participate in or benefit from the recipient’s education program or activity. </a:t>
            </a:r>
          </a:p>
          <a:p>
            <a:pPr marL="521208" lvl="1" indent="-228600">
              <a:buFont typeface="Wingdings" panose="05000000000000000000" pitchFamily="2" charset="2"/>
              <a:buChar char="§"/>
            </a:pPr>
            <a:endParaRPr lang="en-US" sz="2600" u="sng" dirty="0"/>
          </a:p>
        </p:txBody>
      </p:sp>
    </p:spTree>
    <p:extLst>
      <p:ext uri="{BB962C8B-B14F-4D97-AF65-F5344CB8AC3E}">
        <p14:creationId xmlns:p14="http://schemas.microsoft.com/office/powerpoint/2010/main" val="147411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EAFF4-C933-2A75-2D3F-5819EE12010F}"/>
              </a:ext>
            </a:extLst>
          </p:cNvPr>
          <p:cNvSpPr>
            <a:spLocks noGrp="1"/>
          </p:cNvSpPr>
          <p:nvPr>
            <p:ph type="title"/>
          </p:nvPr>
        </p:nvSpPr>
        <p:spPr/>
        <p:txBody>
          <a:bodyPr>
            <a:normAutofit/>
          </a:bodyPr>
          <a:lstStyle/>
          <a:p>
            <a:pPr algn="ctr"/>
            <a:r>
              <a:rPr lang="en-US" sz="5400" b="1" dirty="0">
                <a:latin typeface="+mn-lt"/>
              </a:rPr>
              <a:t>Sex-Based Harassment</a:t>
            </a:r>
          </a:p>
        </p:txBody>
      </p:sp>
      <p:sp>
        <p:nvSpPr>
          <p:cNvPr id="3" name="Content Placeholder 2">
            <a:extLst>
              <a:ext uri="{FF2B5EF4-FFF2-40B4-BE49-F238E27FC236}">
                <a16:creationId xmlns:a16="http://schemas.microsoft.com/office/drawing/2014/main" id="{68C5DB25-143C-0557-35C1-110B1BE86CB1}"/>
              </a:ext>
            </a:extLst>
          </p:cNvPr>
          <p:cNvSpPr>
            <a:spLocks noGrp="1"/>
          </p:cNvSpPr>
          <p:nvPr>
            <p:ph idx="1"/>
          </p:nvPr>
        </p:nvSpPr>
        <p:spPr>
          <a:xfrm>
            <a:off x="1097280" y="1737360"/>
            <a:ext cx="10058400" cy="4131734"/>
          </a:xfrm>
        </p:spPr>
        <p:txBody>
          <a:bodyPr>
            <a:normAutofit fontScale="62500" lnSpcReduction="20000"/>
          </a:bodyPr>
          <a:lstStyle/>
          <a:p>
            <a:pPr>
              <a:spcBef>
                <a:spcPts val="0"/>
              </a:spcBef>
              <a:buFont typeface="Wingdings" panose="05000000000000000000" pitchFamily="2" charset="2"/>
              <a:buChar char="§"/>
            </a:pPr>
            <a:r>
              <a:rPr lang="en-US" sz="3000" dirty="0">
                <a:solidFill>
                  <a:schemeClr val="tx1"/>
                </a:solidFill>
              </a:rPr>
              <a:t>Assault</a:t>
            </a:r>
          </a:p>
          <a:p>
            <a:pPr>
              <a:spcBef>
                <a:spcPts val="0"/>
              </a:spcBef>
              <a:buFont typeface="Wingdings" panose="05000000000000000000" pitchFamily="2" charset="2"/>
              <a:buChar char="§"/>
            </a:pPr>
            <a:r>
              <a:rPr lang="en-US" sz="3000" dirty="0">
                <a:solidFill>
                  <a:schemeClr val="tx1"/>
                </a:solidFill>
              </a:rPr>
              <a:t>Threats				</a:t>
            </a:r>
          </a:p>
          <a:p>
            <a:pPr>
              <a:spcBef>
                <a:spcPts val="0"/>
              </a:spcBef>
              <a:buFont typeface="Wingdings" panose="05000000000000000000" pitchFamily="2" charset="2"/>
              <a:buChar char="§"/>
            </a:pPr>
            <a:r>
              <a:rPr lang="en-US" sz="3000" dirty="0">
                <a:solidFill>
                  <a:schemeClr val="tx1"/>
                </a:solidFill>
              </a:rPr>
              <a:t>Slurs </a:t>
            </a:r>
          </a:p>
          <a:p>
            <a:pPr marL="914400" lvl="1" indent="-457200">
              <a:spcBef>
                <a:spcPts val="0"/>
              </a:spcBef>
              <a:buFont typeface="Wingdings" panose="05000000000000000000" pitchFamily="2" charset="2"/>
              <a:buChar char="§"/>
            </a:pPr>
            <a:r>
              <a:rPr lang="en-US" sz="3000" dirty="0">
                <a:solidFill>
                  <a:schemeClr val="tx1"/>
                </a:solidFill>
              </a:rPr>
              <a:t>Misogynistic</a:t>
            </a:r>
          </a:p>
          <a:p>
            <a:pPr marL="914400" lvl="1" indent="-457200">
              <a:spcBef>
                <a:spcPts val="0"/>
              </a:spcBef>
              <a:buFont typeface="Wingdings" panose="05000000000000000000" pitchFamily="2" charset="2"/>
              <a:buChar char="§"/>
            </a:pPr>
            <a:r>
              <a:rPr lang="en-US" sz="3000" dirty="0">
                <a:solidFill>
                  <a:schemeClr val="tx1"/>
                </a:solidFill>
              </a:rPr>
              <a:t>Transphobic</a:t>
            </a:r>
          </a:p>
          <a:p>
            <a:pPr marL="914400" lvl="1" indent="-457200">
              <a:spcBef>
                <a:spcPts val="0"/>
              </a:spcBef>
              <a:buFont typeface="Wingdings" panose="05000000000000000000" pitchFamily="2" charset="2"/>
              <a:buChar char="§"/>
            </a:pPr>
            <a:r>
              <a:rPr lang="en-US" sz="3000" dirty="0">
                <a:solidFill>
                  <a:schemeClr val="tx1"/>
                </a:solidFill>
              </a:rPr>
              <a:t>Homophobic</a:t>
            </a:r>
          </a:p>
          <a:p>
            <a:pPr>
              <a:spcBef>
                <a:spcPts val="0"/>
              </a:spcBef>
              <a:buFont typeface="Wingdings" panose="05000000000000000000" pitchFamily="2" charset="2"/>
              <a:buChar char="§"/>
            </a:pPr>
            <a:r>
              <a:rPr lang="en-US" sz="3000" dirty="0">
                <a:solidFill>
                  <a:schemeClr val="tx1"/>
                </a:solidFill>
              </a:rPr>
              <a:t>Insults 				</a:t>
            </a:r>
          </a:p>
          <a:p>
            <a:pPr>
              <a:spcBef>
                <a:spcPts val="0"/>
              </a:spcBef>
              <a:buFont typeface="Wingdings" panose="05000000000000000000" pitchFamily="2" charset="2"/>
              <a:buChar char="§"/>
            </a:pPr>
            <a:r>
              <a:rPr lang="en-US" sz="3000" dirty="0">
                <a:solidFill>
                  <a:schemeClr val="tx1"/>
                </a:solidFill>
              </a:rPr>
              <a:t>Dehumanizing gestures</a:t>
            </a:r>
          </a:p>
          <a:p>
            <a:pPr>
              <a:spcBef>
                <a:spcPts val="0"/>
              </a:spcBef>
              <a:buFont typeface="Wingdings" panose="05000000000000000000" pitchFamily="2" charset="2"/>
              <a:buChar char="§"/>
            </a:pPr>
            <a:r>
              <a:rPr lang="en-US" sz="3000" dirty="0">
                <a:solidFill>
                  <a:schemeClr val="tx1"/>
                </a:solidFill>
              </a:rPr>
              <a:t>Online comments or pictures	</a:t>
            </a:r>
          </a:p>
          <a:p>
            <a:pPr>
              <a:spcBef>
                <a:spcPts val="0"/>
              </a:spcBef>
              <a:buFont typeface="Wingdings" panose="05000000000000000000" pitchFamily="2" charset="2"/>
              <a:buChar char="§"/>
            </a:pPr>
            <a:r>
              <a:rPr lang="en-US" sz="3000" dirty="0">
                <a:solidFill>
                  <a:schemeClr val="tx1"/>
                </a:solidFill>
              </a:rPr>
              <a:t>Nicknames implying stereotypes	</a:t>
            </a:r>
          </a:p>
          <a:p>
            <a:pPr>
              <a:spcBef>
                <a:spcPts val="0"/>
              </a:spcBef>
              <a:buFont typeface="Wingdings" panose="05000000000000000000" pitchFamily="2" charset="2"/>
              <a:buChar char="§"/>
            </a:pPr>
            <a:r>
              <a:rPr lang="en-US" sz="3000" dirty="0">
                <a:solidFill>
                  <a:schemeClr val="tx1"/>
                </a:solidFill>
              </a:rPr>
              <a:t>Exclusion				</a:t>
            </a:r>
          </a:p>
          <a:p>
            <a:pPr>
              <a:spcBef>
                <a:spcPts val="0"/>
              </a:spcBef>
              <a:buFont typeface="Wingdings" panose="05000000000000000000" pitchFamily="2" charset="2"/>
              <a:buChar char="§"/>
            </a:pPr>
            <a:r>
              <a:rPr lang="en-US" sz="3000" dirty="0">
                <a:solidFill>
                  <a:schemeClr val="tx1"/>
                </a:solidFill>
              </a:rPr>
              <a:t>Jokes</a:t>
            </a:r>
          </a:p>
          <a:p>
            <a:pPr>
              <a:spcBef>
                <a:spcPts val="0"/>
              </a:spcBef>
              <a:buFont typeface="Wingdings" panose="05000000000000000000" pitchFamily="2" charset="2"/>
              <a:buChar char="§"/>
            </a:pPr>
            <a:r>
              <a:rPr lang="en-US" sz="3000" dirty="0">
                <a:solidFill>
                  <a:schemeClr val="tx1"/>
                </a:solidFill>
              </a:rPr>
              <a:t>Offensive cartoons, drawings, symbols, or gestures</a:t>
            </a:r>
          </a:p>
          <a:p>
            <a:pPr>
              <a:spcBef>
                <a:spcPts val="0"/>
              </a:spcBef>
              <a:buFont typeface="Wingdings" panose="05000000000000000000" pitchFamily="2" charset="2"/>
              <a:buChar char="§"/>
            </a:pPr>
            <a:r>
              <a:rPr lang="en-US" sz="3000" dirty="0">
                <a:solidFill>
                  <a:schemeClr val="tx1"/>
                </a:solidFill>
              </a:rPr>
              <a:t>S</a:t>
            </a:r>
            <a:r>
              <a:rPr lang="en-US" sz="3000" b="0" i="0" dirty="0">
                <a:solidFill>
                  <a:schemeClr val="tx1"/>
                </a:solidFill>
                <a:effectLst/>
              </a:rPr>
              <a:t>exual advances, requests for sexual favors, and other verbal, nonverbal, or physical conduct of a sexual nature. </a:t>
            </a:r>
          </a:p>
          <a:p>
            <a:pPr>
              <a:spcBef>
                <a:spcPts val="0"/>
              </a:spcBef>
              <a:buFont typeface="Wingdings" panose="05000000000000000000" pitchFamily="2" charset="2"/>
              <a:buChar char="§"/>
            </a:pPr>
            <a:r>
              <a:rPr lang="en-US" sz="3000" dirty="0">
                <a:solidFill>
                  <a:schemeClr val="tx1"/>
                </a:solidFill>
              </a:rPr>
              <a:t>Intentional use of incorrect pronouns or names</a:t>
            </a:r>
          </a:p>
          <a:p>
            <a:pPr>
              <a:spcBef>
                <a:spcPts val="0"/>
              </a:spcBef>
              <a:buFont typeface="Wingdings" panose="05000000000000000000" pitchFamily="2" charset="2"/>
              <a:buChar char="§"/>
            </a:pPr>
            <a:r>
              <a:rPr lang="en-US" sz="3000" dirty="0">
                <a:solidFill>
                  <a:schemeClr val="tx1"/>
                </a:solidFill>
              </a:rPr>
              <a:t>Jokes, insults, etc.  based on gender identity, gender non-conformity, transgender status</a:t>
            </a:r>
            <a:endParaRPr lang="en-US" sz="3000" b="0" i="0" dirty="0">
              <a:solidFill>
                <a:schemeClr val="tx1"/>
              </a:solidFill>
              <a:effectLst/>
            </a:endParaRPr>
          </a:p>
          <a:p>
            <a:pPr marL="742950" lvl="1" indent="-285750">
              <a:spcBef>
                <a:spcPts val="0"/>
              </a:spcBef>
              <a:buFont typeface="Arial" panose="020B0604020202020204" pitchFamily="34" charset="0"/>
              <a:buChar char="•"/>
            </a:pPr>
            <a:endParaRPr lang="en-US" sz="2400" dirty="0">
              <a:solidFill>
                <a:schemeClr val="tx1"/>
              </a:solidFill>
            </a:endParaRPr>
          </a:p>
          <a:p>
            <a:endParaRPr lang="en-US" dirty="0"/>
          </a:p>
        </p:txBody>
      </p:sp>
    </p:spTree>
    <p:extLst>
      <p:ext uri="{BB962C8B-B14F-4D97-AF65-F5344CB8AC3E}">
        <p14:creationId xmlns:p14="http://schemas.microsoft.com/office/powerpoint/2010/main" val="3057498290"/>
      </p:ext>
    </p:extLst>
  </p:cSld>
  <p:clrMapOvr>
    <a:masterClrMapping/>
  </p:clrMapOvr>
</p:sld>
</file>

<file path=ppt/theme/theme1.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824</TotalTime>
  <Words>1808</Words>
  <Application>Microsoft Office PowerPoint</Application>
  <PresentationFormat>Widescreen</PresentationFormat>
  <Paragraphs>146</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Arial</vt:lpstr>
      <vt:lpstr>Calibri</vt:lpstr>
      <vt:lpstr>Calibri Light</vt:lpstr>
      <vt:lpstr>Times New Roman</vt:lpstr>
      <vt:lpstr>Wingdings</vt:lpstr>
      <vt:lpstr>1_Retrospect</vt:lpstr>
      <vt:lpstr>    Title IX Training  All Employees-2024 Regulations</vt:lpstr>
      <vt:lpstr>2024 Title IX Regulations</vt:lpstr>
      <vt:lpstr>Title IX Overview - Statutory Authority</vt:lpstr>
      <vt:lpstr>Title IX Overview - Regulations </vt:lpstr>
      <vt:lpstr>DUTY OF ALL EMPLOYEES TO REPORT Sex Discrimination</vt:lpstr>
      <vt:lpstr>2024 Title IX Regulations Sex Discrimination</vt:lpstr>
      <vt:lpstr>2024 Title IX Regulations  “On the Basis of Sex”</vt:lpstr>
      <vt:lpstr> 2024 Title IX Regulations  Sex-Based Harassment</vt:lpstr>
      <vt:lpstr>Sex-Based Harassment</vt:lpstr>
      <vt:lpstr>Sex Based Harassment Factors to Consider </vt:lpstr>
      <vt:lpstr>Scenarios</vt:lpstr>
      <vt:lpstr>2024 Title IX Regulations Pregnancy Discrimination</vt:lpstr>
      <vt:lpstr>2024 Title IX Regulations Pregnancy or Related Conditions</vt:lpstr>
      <vt:lpstr>DUTY OF ALL EMPLOYEES TO REPORT Student Pregnancy</vt:lpstr>
      <vt:lpstr> 2024 Title IX Regulations Grievance Procedures</vt:lpstr>
      <vt:lpstr>2024 Title IX Regulations Scope of Conduct/Complainants</vt:lpstr>
      <vt:lpstr>2024 Title IX Regulations Grievance Procedures</vt:lpstr>
      <vt:lpstr> DUTY OF ALL EMPLOYEES TO RECEIVE TRAINING</vt:lpstr>
      <vt:lpstr>Title IX Resources U.S. Department of Education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RLL Attorney</dc:creator>
  <cp:lastModifiedBy>Tess O'Brien-Heinzen</cp:lastModifiedBy>
  <cp:revision>10</cp:revision>
  <cp:lastPrinted>2024-06-25T21:09:21Z</cp:lastPrinted>
  <dcterms:created xsi:type="dcterms:W3CDTF">2024-06-25T16:33:33Z</dcterms:created>
  <dcterms:modified xsi:type="dcterms:W3CDTF">2024-08-20T17:01:11Z</dcterms:modified>
</cp:coreProperties>
</file>